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816" r:id="rId2"/>
    <p:sldMasterId id="2147483941" r:id="rId3"/>
    <p:sldMasterId id="2147483963" r:id="rId4"/>
  </p:sldMasterIdLst>
  <p:notesMasterIdLst>
    <p:notesMasterId r:id="rId54"/>
  </p:notesMasterIdLst>
  <p:sldIdLst>
    <p:sldId id="348" r:id="rId5"/>
    <p:sldId id="284" r:id="rId6"/>
    <p:sldId id="385" r:id="rId7"/>
    <p:sldId id="402" r:id="rId8"/>
    <p:sldId id="422" r:id="rId9"/>
    <p:sldId id="414" r:id="rId10"/>
    <p:sldId id="373" r:id="rId11"/>
    <p:sldId id="382" r:id="rId12"/>
    <p:sldId id="415" r:id="rId13"/>
    <p:sldId id="416" r:id="rId14"/>
    <p:sldId id="374" r:id="rId15"/>
    <p:sldId id="285" r:id="rId16"/>
    <p:sldId id="411" r:id="rId17"/>
    <p:sldId id="388" r:id="rId18"/>
    <p:sldId id="387" r:id="rId19"/>
    <p:sldId id="410" r:id="rId20"/>
    <p:sldId id="399" r:id="rId21"/>
    <p:sldId id="401" r:id="rId22"/>
    <p:sldId id="400" r:id="rId23"/>
    <p:sldId id="417" r:id="rId24"/>
    <p:sldId id="375" r:id="rId25"/>
    <p:sldId id="383" r:id="rId26"/>
    <p:sldId id="412" r:id="rId27"/>
    <p:sldId id="286" r:id="rId28"/>
    <p:sldId id="413" r:id="rId29"/>
    <p:sldId id="405" r:id="rId30"/>
    <p:sldId id="406" r:id="rId31"/>
    <p:sldId id="418" r:id="rId32"/>
    <p:sldId id="376" r:id="rId33"/>
    <p:sldId id="390" r:id="rId34"/>
    <p:sldId id="389" r:id="rId35"/>
    <p:sldId id="419" r:id="rId36"/>
    <p:sldId id="377" r:id="rId37"/>
    <p:sldId id="391" r:id="rId38"/>
    <p:sldId id="393" r:id="rId39"/>
    <p:sldId id="394" r:id="rId40"/>
    <p:sldId id="420" r:id="rId41"/>
    <p:sldId id="380" r:id="rId42"/>
    <p:sldId id="398" r:id="rId43"/>
    <p:sldId id="397" r:id="rId44"/>
    <p:sldId id="421" r:id="rId45"/>
    <p:sldId id="379" r:id="rId46"/>
    <p:sldId id="395" r:id="rId47"/>
    <p:sldId id="407" r:id="rId48"/>
    <p:sldId id="404" r:id="rId49"/>
    <p:sldId id="408" r:id="rId50"/>
    <p:sldId id="396" r:id="rId51"/>
    <p:sldId id="423" r:id="rId52"/>
    <p:sldId id="40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 Borge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6E"/>
    <a:srgbClr val="365C69"/>
    <a:srgbClr val="2E4E58"/>
    <a:srgbClr val="3E6F60"/>
    <a:srgbClr val="00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83638"/>
  </p:normalViewPr>
  <p:slideViewPr>
    <p:cSldViewPr snapToGrid="0" snapToObjects="1">
      <p:cViewPr>
        <p:scale>
          <a:sx n="160" d="100"/>
          <a:sy n="160" d="100"/>
        </p:scale>
        <p:origin x="1104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notesMaster" Target="notesMasters/notes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60BC9-8B57-FC43-9D7B-8FAE7F5BA756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5FB6D-8308-1546-87BF-BF0871ED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15606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TDB: Consider</a:t>
            </a:r>
            <a:r>
              <a:rPr lang="en-US" baseline="0" dirty="0" smtClean="0"/>
              <a:t> adding a picture instead of just showing Apps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this</a:t>
            </a:r>
            <a:r>
              <a:rPr lang="en-US" baseline="0" dirty="0" smtClean="0"/>
              <a:t> slide to where we talk about Routes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NOTE: THIS SLIDE IS THE SAME WE USE IN THE PCF Basic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Arch 301 presentation – KEEP THEM IN SYNC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7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https://</a:t>
            </a:r>
            <a:r>
              <a:rPr lang="en-US" sz="2000" b="1" dirty="0" err="1" smtClean="0"/>
              <a:t>github.com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cloudfoundry</a:t>
            </a:r>
            <a:r>
              <a:rPr lang="en-US" sz="2000" b="1" dirty="0" smtClean="0"/>
              <a:t>-incubator/</a:t>
            </a:r>
            <a:r>
              <a:rPr lang="en-US" sz="2000" b="1" dirty="0" err="1" smtClean="0"/>
              <a:t>diego</a:t>
            </a:r>
            <a:r>
              <a:rPr lang="en-US" sz="2000" b="1" dirty="0" smtClean="0"/>
              <a:t>-design-notes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At the core of Diego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 distributed scheduling algorithm which </a:t>
            </a:r>
            <a:r>
              <a:rPr lang="en-US" sz="2000" b="1" i="1" dirty="0" smtClean="0"/>
              <a:t>orchestrates</a:t>
            </a:r>
            <a:r>
              <a:rPr lang="en-US" sz="2000" dirty="0" smtClean="0"/>
              <a:t> where containers go and hence where application instance processes are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Optimizing for </a:t>
            </a:r>
            <a:r>
              <a:rPr lang="en-US" sz="2000" i="1" dirty="0" smtClean="0"/>
              <a:t>application </a:t>
            </a:r>
            <a:r>
              <a:rPr lang="en-US" sz="2000" dirty="0" smtClean="0"/>
              <a:t>workloads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Implements </a:t>
            </a:r>
            <a:r>
              <a:rPr lang="en-US" sz="2000" i="1" dirty="0" smtClean="0"/>
              <a:t>Demand Driven </a:t>
            </a:r>
            <a:r>
              <a:rPr lang="en-US" sz="2000" dirty="0" smtClean="0"/>
              <a:t>scheduling of workload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i="1" dirty="0" smtClean="0"/>
              <a:t>Auctioneer</a:t>
            </a:r>
            <a:r>
              <a:rPr lang="en-US" sz="1800" dirty="0" smtClean="0"/>
              <a:t>  says "I have N pieces of work, who wants them?"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Worker cells then join an </a:t>
            </a:r>
            <a:r>
              <a:rPr lang="en-US" sz="1800" i="1" dirty="0" smtClean="0"/>
              <a:t>auction</a:t>
            </a:r>
            <a:r>
              <a:rPr lang="en-US" sz="1800" dirty="0" smtClean="0"/>
              <a:t> and the winning cell of each auctioned-off piece of work gets that piece of work </a:t>
            </a:r>
          </a:p>
          <a:p>
            <a:pPr marL="0" lvl="0" indent="0">
              <a:buFont typeface="Arial"/>
              <a:buNone/>
            </a:pPr>
            <a:endParaRPr lang="en-US" sz="1800" b="1" dirty="0" smtClean="0"/>
          </a:p>
          <a:p>
            <a:pPr marL="0" lvl="0" indent="0">
              <a:buFont typeface="Arial"/>
              <a:buNone/>
            </a:pPr>
            <a:r>
              <a:rPr lang="en-US" sz="1800" b="1" dirty="0" smtClean="0"/>
              <a:t>Components of Diego</a:t>
            </a:r>
          </a:p>
          <a:p>
            <a:pPr lvl="1"/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Tasks &amp; Long Running Processes (LRPs)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Tasks: are processes that are run once and have a finite running time. This might be a script or job to process a piece of data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LRP: This might be a web-server or some other service that continuously accepts input and processes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 are not included in Auction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Cells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Cells are where the Tasks and LRPs are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These are most analogous to DEAs in the current Cloud Foundry architecture.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Generally one Cell per VM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Brain – implements the core scheduling (auction algorithm) functionality of Diego</a:t>
            </a:r>
            <a:endParaRPr lang="en-US" sz="16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Bulletin Board System/Store (BBS)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Where state of Diego cluster is stored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 to date cache of cluster state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“Holds” CF </a:t>
            </a:r>
            <a:r>
              <a:rPr lang="en-US" sz="1800" i="1" dirty="0" smtClean="0"/>
              <a:t>actions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Start/Stop instances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 one-off task processes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Backed by ETCD which acts as consistent store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Brain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Auctioneer – holds auctions for LRPs and Tasks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Also determines which instances are removed when scaling down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Converger</a:t>
            </a:r>
            <a:r>
              <a:rPr lang="en-US" sz="2000" dirty="0" smtClean="0"/>
              <a:t>  - Keeps cluster state consistent using eventually consistent model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Ensures cluster state is consistent with the desired state, that is, performs convergence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Provides fault tolerance for Tasks and 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Updates BBS with state of cluster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Places requests on BBS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Metric Server – Reads from </a:t>
            </a:r>
            <a:r>
              <a:rPr lang="en-US" sz="2000" dirty="0" err="1" smtClean="0"/>
              <a:t>Metron</a:t>
            </a:r>
            <a:r>
              <a:rPr lang="en-US" sz="2000" dirty="0" smtClean="0"/>
              <a:t> agents, publishes them to Doppler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Rep - Represents Cell in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Mediates all communication with BBS where cluster state is maintained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Participates in auction to accept Tasks/LRPs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Runs Tasks &amp; LRPs by working with Executor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Executor –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HTTP API to Create and Delete Containers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Executor Actions such as Run, Download, Upload, Parallel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Streams </a:t>
            </a:r>
            <a:r>
              <a:rPr lang="en-US" sz="1800" dirty="0" err="1" smtClean="0"/>
              <a:t>Stdout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Stderr</a:t>
            </a:r>
            <a:r>
              <a:rPr lang="en-US" sz="1800" dirty="0" smtClean="0"/>
              <a:t> to </a:t>
            </a:r>
            <a:r>
              <a:rPr lang="en-US" sz="1800" dirty="0" err="1" smtClean="0"/>
              <a:t>Metron</a:t>
            </a:r>
            <a:r>
              <a:rPr lang="en-US" sz="1800" dirty="0" smtClean="0"/>
              <a:t> agent running in the Cell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Garden – the Linux container for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 API – the Linux Garden API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Garden-Linux – the Linux container backend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Isolates network, disk, memory, CPU; performs resource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Runs droplets, tasks, </a:t>
            </a:r>
            <a:r>
              <a:rPr lang="en-US" sz="1600" b="1" dirty="0" smtClean="0"/>
              <a:t>other containers (</a:t>
            </a:r>
            <a:r>
              <a:rPr lang="en-US" sz="1600" b="1" dirty="0" err="1" smtClean="0"/>
              <a:t>Docker</a:t>
            </a:r>
            <a:r>
              <a:rPr lang="en-US" sz="16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Metron</a:t>
            </a:r>
            <a:r>
              <a:rPr lang="en-US" sz="2000" dirty="0" smtClean="0"/>
              <a:t> Agent - Forwards application logs and application/Diego metrics to </a:t>
            </a:r>
            <a:r>
              <a:rPr lang="en-US" sz="2000" dirty="0" err="1" smtClean="0"/>
              <a:t>doppler</a:t>
            </a:r>
            <a:r>
              <a:rPr lang="en-US" sz="2000" dirty="0" smtClean="0"/>
              <a:t> (</a:t>
            </a:r>
            <a:r>
              <a:rPr lang="en-US" sz="2000" dirty="0" err="1" smtClean="0"/>
              <a:t>loggregator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3618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TDB: layout</a:t>
            </a:r>
            <a:endParaRPr dirty="0"/>
          </a:p>
        </p:txBody>
      </p:sp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97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TDB: layout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069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buildpacks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we can compare and contrast with other container solutions like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 We can bring up the advantages on the fact the container is built on the fly and that the </a:t>
            </a:r>
            <a:r>
              <a:rPr lang="en-US" baseline="0" dirty="0" err="1" smtClean="0"/>
              <a:t>buildpack</a:t>
            </a:r>
            <a:r>
              <a:rPr lang="en-US" baseline="0" dirty="0" smtClean="0"/>
              <a:t> provides consistency in building, updating and patching container images. Sometimes infrastructure people get’s concerned about the fact we bring our own OS images (</a:t>
            </a:r>
            <a:r>
              <a:rPr lang="en-US" baseline="0" dirty="0" err="1" smtClean="0"/>
              <a:t>stemcells</a:t>
            </a:r>
            <a:r>
              <a:rPr lang="en-US" baseline="0" dirty="0" smtClean="0"/>
              <a:t>) in regards to their “special” security and other needs. We need to find a subtle way to explain these “special” needs are often part of the problem. We should defer any detail security discussion as it can get hairy.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88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6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295170" y="2972429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lIns="90500" tIns="90500" rIns="90500" bIns="90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161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48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-mine -p "username, password"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5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api.paas.mia.ulti.io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1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keep the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cf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push workflow simple</a:t>
            </a: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don’t get into the details of DIEGO. We only keep the BRAIN and 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baseline="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Foundry </a:t>
            </a:r>
            <a:r>
              <a:rPr lang="en-US" sz="18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PaaS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– Pushing an Application with 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 deployment: what has changed? 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1- Domain specific (notion of apps) -&gt; Abstractions (notions of LRPs and Tasks). App staging is a Task. App start is launching a LRP.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2- Platform specific (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-&gt; Supporting multi platform (Windows &amp; Linux) enabling running also .NET apps, thanks to our new Container implementation: Garden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What’s more, there is a 3</a:t>
            </a:r>
            <a:r>
              <a:rPr lang="en-US" sz="1400" b="0" i="0" u="none" strike="noStrike" cap="none" baseline="30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rd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workflow supported: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Linux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3- New Auction-based workload scheduler: Cloud Controller no longer in charge of deciding where AIs are spun up. Auctioneer manages the process running an auction, making it more optimized.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place, more loosely-coupled components take part in the process, stripping down the Cloud Controller from too many previous responsibilities, making it easier to maintain and evolve the entire architecture.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Cloud Controller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the routing of client requests internally through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It also manages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store packages and droplets and the DB to store App Metadata and Service credentials.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could be internal or external, depending on the setup.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gateway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provides an interface for services (native or external).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in the next slide about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(CC-Bridge),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Bulletin Board System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(BBS) and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Auctioneer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in the next slide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 run in 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CELL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part of the new Cloud Foundry Runtime, called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Routers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manage application traffic.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all health management for apps (now LRPs), through a series of single-purpose components: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Nsync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CC-Bridge), BBS (part of Diego DB) and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Converger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Diego Brain)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accessed directly through the router while web and CLI clients (e.g.,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vmc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STS) access Cloud Controller via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services.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244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2086045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3511179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4946827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3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432984"/>
            <a:ext cx="2073275" cy="451061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432984"/>
            <a:ext cx="6048376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22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0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5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987596"/>
            <a:ext cx="5842485" cy="2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99917"/>
            <a:ext cx="8796928" cy="632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6481951"/>
            <a:ext cx="373337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832509"/>
            <a:ext cx="8796338" cy="384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6"/>
            <a:ext cx="9144000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744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8553450" y="6695333"/>
            <a:ext cx="533400" cy="16933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6713" y="433917"/>
            <a:ext cx="8410576" cy="8318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66714" y="1432989"/>
            <a:ext cx="8410576" cy="457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012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494268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3456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2526827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3262840"/>
            <a:ext cx="6048375" cy="75035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2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280544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2555117"/>
            <a:ext cx="6947616" cy="709713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44" y="3336302"/>
            <a:ext cx="5828553" cy="58387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5923076"/>
            <a:ext cx="7881472" cy="5061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01203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28" y="1331416"/>
            <a:ext cx="5828553" cy="6422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0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42447"/>
            <a:ext cx="9144000" cy="45155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4" y="1331416"/>
            <a:ext cx="5828553" cy="6422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041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16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17219"/>
            <a:ext cx="6662271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5841"/>
            <a:ext cx="8229600" cy="4100323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74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69725"/>
            <a:ext cx="9218706" cy="6947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495811" y="1265033"/>
            <a:ext cx="4722907" cy="5677647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424537"/>
            <a:ext cx="8538884" cy="4847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590249"/>
            <a:ext cx="3957918" cy="4525963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275729"/>
            <a:ext cx="4495800" cy="56669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94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5109793"/>
            <a:ext cx="4070350" cy="886883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600200"/>
            <a:ext cx="4070350" cy="3240741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4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8776"/>
            <a:ext cx="4040188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688776"/>
            <a:ext cx="4041775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05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98386"/>
            <a:ext cx="9144000" cy="400615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2360708"/>
            <a:ext cx="7059706" cy="183664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6"/>
            <a:ext cx="9144000" cy="28913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737487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3274484"/>
            <a:ext cx="6048375" cy="25356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44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69332"/>
            <a:ext cx="9226176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5" y="620224"/>
            <a:ext cx="8516471" cy="502389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474199"/>
            <a:ext cx="9226176" cy="53838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75" y="209843"/>
            <a:ext cx="8516471" cy="305620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547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7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7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2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2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71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71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37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69332"/>
            <a:ext cx="4736352" cy="704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69332"/>
            <a:ext cx="4736352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69" y="644911"/>
            <a:ext cx="4430061" cy="552628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26" y="1"/>
            <a:ext cx="447488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99495"/>
            <a:ext cx="4430062" cy="30562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69" y="1634291"/>
            <a:ext cx="4430061" cy="12192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88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87398"/>
            <a:ext cx="9447161" cy="7046451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5F5"/>
              </a:solidFill>
              <a:latin typeface="News Gothic M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412539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E8E8E8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rgbClr val="138A7E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82" y="2211930"/>
            <a:ext cx="5189537" cy="168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6363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62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1812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11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3"/>
            <a:ext cx="9144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69" y="6695029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82" y="6284383"/>
            <a:ext cx="9572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70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0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6731" y="433916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66731" y="1432984"/>
            <a:ext cx="8410499" cy="451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ans Symbols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6" lvl="3" indent="-122236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7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2683823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4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circl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66712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005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30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64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6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" y="0"/>
            <a:ext cx="914270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4"/>
            <a:ext cx="5042390" cy="3586209"/>
          </a:xfrm>
          <a:prstGeom prst="rect">
            <a:avLst/>
          </a:prstGeom>
          <a:solidFill>
            <a:srgbClr val="008272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70" tIns="120457" rIns="150570" bIns="120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7"/>
            <a:ext cx="5042390" cy="1789991"/>
          </a:xfrm>
        </p:spPr>
        <p:txBody>
          <a:bodyPr tIns="90341" bIns="9034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79425" y="6045785"/>
            <a:ext cx="1248591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411"/>
            <a:ext cx="1545493" cy="39370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36165" y="846564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53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82" y="2084189"/>
            <a:ext cx="6723139" cy="1793091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83" y="3878579"/>
            <a:ext cx="5378503" cy="1792327"/>
          </a:xfrm>
          <a:noFill/>
        </p:spPr>
        <p:txBody>
          <a:bodyPr lIns="120457" tIns="90341" rIns="120457" bIns="9034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6029317"/>
            <a:ext cx="1255418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068"/>
            <a:ext cx="1545493" cy="39370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36165" y="863777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761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76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13" indent="0">
              <a:buNone/>
              <a:defRPr/>
            </a:lvl3pPr>
            <a:lvl4pPr marL="376427" indent="0">
              <a:buNone/>
              <a:defRPr/>
            </a:lvl4pPr>
            <a:lvl5pPr marL="5646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77657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4"/>
            <a:ext cx="8740142" cy="168861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15313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52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4859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50358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2"/>
            <a:ext cx="7395505" cy="666459"/>
          </a:xfrm>
          <a:noFill/>
        </p:spPr>
        <p:txBody>
          <a:bodyPr lIns="150570" tIns="120457" rIns="150570" bIns="120457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02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33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429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548303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5007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576077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043966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8" y="1217195"/>
            <a:ext cx="4033911" cy="1661686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75" y="3"/>
            <a:ext cx="4570833" cy="6856103"/>
          </a:xfrm>
          <a:blipFill>
            <a:blip r:embed="rId2"/>
            <a:stretch>
              <a:fillRect/>
            </a:stretch>
          </a:blipFill>
        </p:spPr>
        <p:txBody>
          <a:bodyPr tIns="451712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0918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176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5623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7480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154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2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400" tIns="38400" rIns="38400" bIns="38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8" y="1197328"/>
            <a:ext cx="8740141" cy="1647067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3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3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6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3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8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0"/>
            <a:ext cx="8717498" cy="33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70" tIns="120457" rIns="150570" bIns="120457" numCol="1" anchor="t" anchorCtr="0" compatLnSpc="1">
            <a:prstTxWarp prst="textNoShape">
              <a:avLst/>
            </a:prstTxWarp>
            <a:spAutoFit/>
          </a:bodyPr>
          <a:lstStyle/>
          <a:p>
            <a:pPr defTabSz="767583" eaLnBrk="0" hangingPunct="0"/>
            <a:r>
              <a:rPr lang="en-US" sz="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3083661"/>
            <a:ext cx="2417896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4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72"/>
          </a:xfrm>
          <a:prstGeom prst="rect">
            <a:avLst/>
          </a:prstGeom>
        </p:spPr>
        <p:txBody>
          <a:bodyPr/>
          <a:lstStyle>
            <a:lvl1pPr marL="239187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533" indent="-231347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721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935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147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1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92" tIns="63996" rIns="127992" bIns="63996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8786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84039" y="109834"/>
            <a:ext cx="8970084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75271" tIns="37626" rIns="75271" bIns="37626" anchor="ctr" anchorCtr="0">
            <a:noAutofit/>
          </a:bodyPr>
          <a:lstStyle/>
          <a:p>
            <a:pPr algn="ctr" defTabSz="767873">
              <a:buClr>
                <a:srgbClr val="50505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>
            <a:alphaModFix amt="40000"/>
          </a:blip>
          <a:srcRect t="8627" b="8626"/>
          <a:stretch/>
        </p:blipFill>
        <p:spPr>
          <a:xfrm>
            <a:off x="89877" y="-8249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6"/>
            <a:ext cx="5042390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54" tIns="120444" rIns="150554" bIns="120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  <a:ln>
            <a:noFill/>
          </a:ln>
        </p:spPr>
        <p:txBody>
          <a:bodyPr lIns="120444" tIns="75278" rIns="120444" bIns="75278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8"/>
            <a:ext cx="5042390" cy="1789991"/>
          </a:xfrm>
        </p:spPr>
        <p:txBody>
          <a:bodyPr tIns="90331" bIns="9033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57963" y="6193371"/>
            <a:ext cx="1248591" cy="358623"/>
          </a:xfrm>
          <a:prstGeom prst="rect">
            <a:avLst/>
          </a:prstGeom>
        </p:spPr>
      </p:pic>
      <p:pic>
        <p:nvPicPr>
          <p:cNvPr id="34" name="Shape 13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098913" y="6210745"/>
            <a:ext cx="755621" cy="247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231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5877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967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203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971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983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214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9550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5"/>
            <a:ext cx="7395505" cy="1793881"/>
          </a:xfrm>
          <a:noFill/>
        </p:spPr>
        <p:txBody>
          <a:bodyPr lIns="150554" tIns="120444" rIns="150554" bIns="120444">
            <a:no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1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85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15179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192767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075614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4826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3493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951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164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4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96" tIns="38396" rIns="38396" bIns="383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9" y="1197329"/>
            <a:ext cx="8740141" cy="164705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2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2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5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2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880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3"/>
            <a:ext cx="8717498" cy="3355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54" tIns="120444" rIns="150554" bIns="120444" numCol="1" anchor="t" anchorCtr="0" compatLnSpc="1">
            <a:prstTxWarp prst="textNoShape">
              <a:avLst/>
            </a:prstTxWarp>
            <a:spAutoFit/>
          </a:bodyPr>
          <a:lstStyle/>
          <a:p>
            <a:pPr defTabSz="767501" eaLnBrk="0" hangingPunct="0"/>
            <a:r>
              <a:rPr lang="en-US" sz="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218890" y="2943659"/>
            <a:ext cx="2410533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" y="2681877"/>
            <a:ext cx="2327311" cy="12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3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56"/>
          </a:xfrm>
          <a:prstGeom prst="rect">
            <a:avLst/>
          </a:prstGeom>
        </p:spPr>
        <p:txBody>
          <a:bodyPr/>
          <a:lstStyle>
            <a:lvl1pPr marL="239162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483" indent="-231323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645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840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032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2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78" tIns="63989" rIns="127978" bIns="63989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5439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14300" y="149352"/>
            <a:ext cx="89154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02360" tIns="51167" rIns="102360" bIns="51167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1480" y="463303"/>
            <a:ext cx="5303520" cy="32130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200" b="1">
                <a:solidFill>
                  <a:srgbClr val="199F80"/>
                </a:solidFill>
              </a:defRPr>
            </a:lvl1pPr>
            <a:lvl2pPr marL="511884" indent="0">
              <a:buNone/>
              <a:defRPr sz="1200" b="1">
                <a:solidFill>
                  <a:schemeClr val="accent2"/>
                </a:solidFill>
              </a:defRPr>
            </a:lvl2pPr>
            <a:lvl3pPr marL="1023772" indent="0">
              <a:buNone/>
              <a:defRPr sz="1200" b="1">
                <a:solidFill>
                  <a:schemeClr val="accent2"/>
                </a:solidFill>
              </a:defRPr>
            </a:lvl3pPr>
            <a:lvl4pPr marL="1535657" indent="0">
              <a:buNone/>
              <a:defRPr sz="1200" b="1">
                <a:solidFill>
                  <a:schemeClr val="accent2"/>
                </a:solidFill>
              </a:defRPr>
            </a:lvl4pPr>
            <a:lvl5pPr marL="2047542" indent="0">
              <a:buNone/>
              <a:defRPr sz="12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1480" y="730759"/>
            <a:ext cx="5303520" cy="40594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511884" indent="0">
              <a:buNone/>
              <a:defRPr sz="1800"/>
            </a:lvl2pPr>
            <a:lvl3pPr marL="1023772" indent="0">
              <a:buNone/>
              <a:defRPr sz="1800"/>
            </a:lvl3pPr>
            <a:lvl4pPr marL="1535657" indent="0">
              <a:buNone/>
              <a:defRPr sz="1800"/>
            </a:lvl4pPr>
            <a:lvl5pPr marL="2047542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007040"/>
      </p:ext>
    </p:extLst>
  </p:cSld>
  <p:clrMapOvr>
    <a:masterClrMapping/>
  </p:clrMapOvr>
  <p:transition spd="slow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66713" y="1432988"/>
            <a:ext cx="8410574" cy="587593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255942" marR="0" lvl="0" indent="-85314" algn="l" rtl="0">
              <a:spcBef>
                <a:spcPts val="1344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1815" marR="0" lvl="1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9715" marR="0" lvl="2" indent="-142191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7365" marR="0" lvl="3" indent="-236392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—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03486" marR="0" lvl="4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15371" marR="0" lvl="5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327256" marR="0" lvl="6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39143" marR="0" lvl="7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351027" marR="0" lvl="8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4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66713" y="1047751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511991" lvl="1" indent="0" rtl="0">
              <a:spcBef>
                <a:spcPts val="0"/>
              </a:spcBef>
              <a:buNone/>
              <a:defRPr/>
            </a:lvl2pPr>
            <a:lvl3pPr marL="1023982" lvl="2" indent="0" rtl="0">
              <a:spcBef>
                <a:spcPts val="0"/>
              </a:spcBef>
              <a:buNone/>
              <a:defRPr/>
            </a:lvl3pPr>
            <a:lvl4pPr marL="1535974" lvl="3" indent="0" rtl="0">
              <a:spcBef>
                <a:spcPts val="0"/>
              </a:spcBef>
              <a:buNone/>
              <a:defRPr/>
            </a:lvl4pPr>
            <a:lvl5pPr marL="2047965" lvl="4" indent="0" rtl="0">
              <a:spcBef>
                <a:spcPts val="0"/>
              </a:spcBef>
              <a:buNone/>
              <a:defRPr/>
            </a:lvl5pPr>
            <a:lvl6pPr marL="2559957" lvl="5" indent="0" rtl="0">
              <a:spcBef>
                <a:spcPts val="0"/>
              </a:spcBef>
              <a:buFont typeface="Arial"/>
              <a:buNone/>
              <a:defRPr/>
            </a:lvl6pPr>
            <a:lvl7pPr marL="3071947" lvl="6" indent="0" rtl="0">
              <a:spcBef>
                <a:spcPts val="0"/>
              </a:spcBef>
              <a:buFont typeface="Arial"/>
              <a:buNone/>
              <a:defRPr/>
            </a:lvl7pPr>
            <a:lvl8pPr marL="3583939" lvl="7" indent="0" rtl="0">
              <a:spcBef>
                <a:spcPts val="0"/>
              </a:spcBef>
              <a:buFont typeface="Arial"/>
              <a:buNone/>
              <a:defRPr/>
            </a:lvl8pPr>
            <a:lvl9pPr marL="4095931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66714" y="1892299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1344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36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36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857747" lvl="3" indent="-236441" rtl="0">
              <a:spcBef>
                <a:spcPts val="336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36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371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13723" y="199889"/>
            <a:ext cx="8796928" cy="632595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1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500"/>
            </a:lvl2pPr>
            <a:lvl3pPr lvl="2" indent="0">
              <a:spcBef>
                <a:spcPts val="0"/>
              </a:spcBef>
              <a:buNone/>
              <a:defRPr sz="1500"/>
            </a:lvl3pPr>
            <a:lvl4pPr lvl="3" indent="0">
              <a:spcBef>
                <a:spcPts val="0"/>
              </a:spcBef>
              <a:buNone/>
              <a:defRPr sz="1500"/>
            </a:lvl4pPr>
            <a:lvl5pPr lvl="4" indent="0">
              <a:spcBef>
                <a:spcPts val="0"/>
              </a:spcBef>
              <a:buNone/>
              <a:defRPr sz="1500"/>
            </a:lvl5pPr>
            <a:lvl6pPr lvl="5" indent="0">
              <a:spcBef>
                <a:spcPts val="0"/>
              </a:spcBef>
              <a:buNone/>
              <a:defRPr sz="1500"/>
            </a:lvl6pPr>
            <a:lvl7pPr lvl="6" indent="0">
              <a:spcBef>
                <a:spcPts val="0"/>
              </a:spcBef>
              <a:buNone/>
              <a:defRPr sz="1500"/>
            </a:lvl7pPr>
            <a:lvl8pPr lvl="7" indent="0">
              <a:spcBef>
                <a:spcPts val="0"/>
              </a:spcBef>
              <a:buNone/>
              <a:defRPr sz="1500"/>
            </a:lvl8pPr>
            <a:lvl9pPr lvl="8" indent="0">
              <a:spcBef>
                <a:spcPts val="0"/>
              </a:spcBef>
              <a:buNone/>
              <a:defRPr sz="15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8247" y="6481952"/>
            <a:ext cx="373338" cy="365125"/>
          </a:xfrm>
          <a:prstGeom prst="rect">
            <a:avLst/>
          </a:prstGeom>
          <a:noFill/>
          <a:ln>
            <a:noFill/>
          </a:ln>
        </p:spPr>
        <p:txBody>
          <a:bodyPr lIns="102392" tIns="51195" rIns="102392" bIns="51195" anchor="t" anchorCtr="0">
            <a:noAutofit/>
          </a:bodyPr>
          <a:lstStyle/>
          <a:p>
            <a:pPr defTabSz="767873">
              <a:buSzPct val="25000"/>
            </a:pPr>
            <a:fld id="{00000000-1234-1234-1234-123412341234}" type="slidenum">
              <a:rPr lang="en-US" sz="1000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defTabSz="767873">
                <a:buSzPct val="25000"/>
              </a:pPr>
              <a:t>‹#›</a:t>
            </a:fld>
            <a:endParaRPr lang="en-US" sz="1000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4301" y="832490"/>
            <a:ext cx="8796338" cy="434159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1038" marR="0" lvl="1" indent="-8575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658812" marR="0" lvl="2" indent="-94116" algn="l" rtl="0">
              <a:lnSpc>
                <a:spcPct val="90000"/>
              </a:lnSpc>
              <a:spcBef>
                <a:spcPts val="329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847044" marR="0" lvl="3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035277" marR="0" lvl="4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112086" marR="0" lvl="5" indent="-93819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496103" marR="0" lvl="6" indent="-90914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2880118" marR="0" lvl="7" indent="-88008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264135" marR="0" lvl="8" indent="-95560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" y="5"/>
            <a:ext cx="9143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92" tIns="51195" rIns="102392" bIns="51195" anchor="ctr" anchorCtr="0">
            <a:noAutofit/>
          </a:bodyPr>
          <a:lstStyle/>
          <a:p>
            <a:pPr algn="ctr" defTabSz="767873"/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539258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89644" y="-37320"/>
            <a:ext cx="9259047" cy="6960343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984" y="488209"/>
            <a:ext cx="136419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134028" y="2673405"/>
            <a:ext cx="6530787" cy="1530219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560"/>
              </a:spcAft>
              <a:buClr>
                <a:srgbClr val="FFFFFF"/>
              </a:buClr>
              <a:buFont typeface="Source Sans Pro"/>
              <a:buNone/>
              <a:defRPr sz="54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134026" y="2115022"/>
            <a:ext cx="6110923" cy="460677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spcBef>
                <a:spcPts val="358"/>
              </a:spcBef>
              <a:buClr>
                <a:srgbClr val="43E5D5"/>
              </a:buClr>
              <a:buFont typeface="Arial"/>
              <a:buNone/>
              <a:defRPr sz="1800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1991" marR="0" lvl="1" indent="0" algn="ctr" rtl="0">
              <a:spcBef>
                <a:spcPts val="538"/>
              </a:spcBef>
              <a:buClr>
                <a:srgbClr val="8B8B8B"/>
              </a:buClr>
              <a:buFont typeface="Arial"/>
              <a:buNone/>
              <a:defRPr sz="27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marR="0" lvl="2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535974" marR="0" lvl="3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47965" marR="0" lvl="4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59957" marR="0" lvl="5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071947" marR="0" lvl="6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583939" marR="0" lvl="7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095931" marR="0" lvl="8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134020" y="4421099"/>
            <a:ext cx="7881472" cy="43246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2700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535974" lvl="3" indent="0" rtl="0">
              <a:spcBef>
                <a:spcPts val="0"/>
              </a:spcBef>
              <a:buFont typeface="Source Sans Pro"/>
              <a:buNone/>
              <a:defRPr/>
            </a:lvl4pPr>
            <a:lvl5pPr marL="2047965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627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3" y="199893"/>
            <a:ext cx="8796928" cy="632595"/>
          </a:xfrm>
          <a:prstGeom prst="rect">
            <a:avLst/>
          </a:prstGeom>
        </p:spPr>
        <p:txBody>
          <a:bodyPr/>
          <a:lstStyle>
            <a:lvl1pPr algn="r">
              <a:defRPr sz="31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6431152"/>
            <a:ext cx="373338" cy="365125"/>
          </a:xfrm>
          <a:prstGeom prst="rect">
            <a:avLst/>
          </a:prstGeom>
        </p:spPr>
        <p:txBody>
          <a:bodyPr lIns="102398" tIns="51199" rIns="102398" bIns="51199"/>
          <a:lstStyle/>
          <a:p>
            <a:pPr defTabSz="767873"/>
            <a:fld id="{ADA07C09-8A41-3B46-A636-3955072BBB4F}" type="slidenum">
              <a:rPr lang="en-US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-US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2960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6"/>
            <a:ext cx="9144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8553458" y="6695021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 defTabSz="767873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Segoe UI"/>
              </a:rPr>
              <a:pPr algn="r" defTabSz="767873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900">
              <a:solidFill>
                <a:srgbClr val="7F7F7F"/>
              </a:solidFill>
              <a:latin typeface="Segoe UI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Clr>
                <a:srgbClr val="7F7F7F"/>
              </a:buClr>
              <a:buSzPct val="25000"/>
              <a:buFont typeface="Arial"/>
              <a:buNone/>
            </a:pPr>
            <a:r>
              <a:rPr lang="en-US" sz="700">
                <a:solidFill>
                  <a:srgbClr val="7F7F7F"/>
                </a:solidFill>
                <a:latin typeface="Segoe UI"/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6284384"/>
            <a:ext cx="9572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97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892299"/>
            <a:ext cx="8410574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90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mp Basic with Rule">
    <p:bg>
      <p:bgPr>
        <a:solidFill>
          <a:srgbClr val="17232A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426719"/>
            <a:ext cx="8229600" cy="48474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lvl="0" rtl="0">
              <a:spcBef>
                <a:spcPts val="0"/>
              </a:spcBef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77432"/>
            <a:ext cx="8229600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5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66713" y="6691270"/>
            <a:ext cx="2274886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40" y="6285288"/>
            <a:ext cx="957261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37105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8"/>
            <a:ext cx="8520600" cy="763600"/>
          </a:xfrm>
          <a:prstGeom prst="rect">
            <a:avLst/>
          </a:prstGeom>
        </p:spPr>
        <p:txBody>
          <a:bodyPr lIns="102379" tIns="102379" rIns="102379" bIns="1023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3"/>
            <a:ext cx="548700" cy="524800"/>
          </a:xfrm>
          <a:prstGeom prst="rect">
            <a:avLst/>
          </a:prstGeom>
        </p:spPr>
        <p:txBody>
          <a:bodyPr lIns="102379" tIns="102379" rIns="102379" bIns="102379" anchor="ctr" anchorCtr="0">
            <a:noAutofit/>
          </a:bodyPr>
          <a:lstStyle/>
          <a:p>
            <a:pPr defTabSz="767873"/>
            <a:fld id="{00000000-1234-1234-1234-123412341234}" type="slidenum">
              <a:rPr lang="en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576403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3"/>
            <a:ext cx="9144000" cy="71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000000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86" y="6473435"/>
            <a:ext cx="731399" cy="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65761" y="832932"/>
            <a:ext cx="8412480" cy="514538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199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398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35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4796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599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71947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8393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95931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65760" y="226067"/>
            <a:ext cx="8412480" cy="72280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66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6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theme" Target="../theme/theme3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93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1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3" Type="http://schemas.openxmlformats.org/officeDocument/2006/relationships/image" Target="../media/image14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88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456308"/>
            <a:ext cx="6662271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5841"/>
            <a:ext cx="8229600" cy="410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7"/>
            <a:ext cx="8741880" cy="899665"/>
          </a:xfrm>
          <a:prstGeom prst="rect">
            <a:avLst/>
          </a:prstGeom>
        </p:spPr>
        <p:txBody>
          <a:bodyPr vert="horz" wrap="square" lIns="120457" tIns="75286" rIns="120457" bIns="7528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17"/>
          </a:xfrm>
          <a:prstGeom prst="rect">
            <a:avLst/>
          </a:prstGeom>
        </p:spPr>
        <p:txBody>
          <a:bodyPr vert="horz" wrap="square" lIns="120457" tIns="75286" rIns="120457" bIns="75286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6049239" y="3100602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</p:sldLayoutIdLst>
  <p:transition>
    <p:fade/>
  </p:transition>
  <p:txStyles>
    <p:titleStyle>
      <a:lvl1pPr algn="l" defTabSz="767954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321" marR="0" indent="-282321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91" marR="0" indent="-198669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746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960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172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875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853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31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807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7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54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32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909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8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863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841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82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8"/>
            <a:ext cx="8741880" cy="899665"/>
          </a:xfrm>
          <a:prstGeom prst="rect">
            <a:avLst/>
          </a:prstGeom>
        </p:spPr>
        <p:txBody>
          <a:bodyPr vert="horz" wrap="square" lIns="120444" tIns="75278" rIns="120444" bIns="7527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01"/>
          </a:xfrm>
          <a:prstGeom prst="rect">
            <a:avLst/>
          </a:prstGeom>
        </p:spPr>
        <p:txBody>
          <a:bodyPr vert="horz" wrap="square" lIns="120444" tIns="75278" rIns="120444" bIns="75278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" y="6268083"/>
            <a:ext cx="1232584" cy="350876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8101674" y="6268084"/>
            <a:ext cx="811218" cy="248901"/>
            <a:chOff x="-385" y="871"/>
            <a:chExt cx="6528" cy="1502"/>
          </a:xfrm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817" y="2193"/>
              <a:ext cx="326" cy="159"/>
            </a:xfrm>
            <a:custGeom>
              <a:avLst/>
              <a:gdLst>
                <a:gd name="T0" fmla="*/ 73 w 326"/>
                <a:gd name="T1" fmla="*/ 14 h 159"/>
                <a:gd name="T2" fmla="*/ 73 w 326"/>
                <a:gd name="T3" fmla="*/ 159 h 159"/>
                <a:gd name="T4" fmla="*/ 59 w 326"/>
                <a:gd name="T5" fmla="*/ 159 h 159"/>
                <a:gd name="T6" fmla="*/ 59 w 326"/>
                <a:gd name="T7" fmla="*/ 14 h 159"/>
                <a:gd name="T8" fmla="*/ 0 w 326"/>
                <a:gd name="T9" fmla="*/ 14 h 159"/>
                <a:gd name="T10" fmla="*/ 0 w 326"/>
                <a:gd name="T11" fmla="*/ 0 h 159"/>
                <a:gd name="T12" fmla="*/ 134 w 326"/>
                <a:gd name="T13" fmla="*/ 0 h 159"/>
                <a:gd name="T14" fmla="*/ 134 w 326"/>
                <a:gd name="T15" fmla="*/ 14 h 159"/>
                <a:gd name="T16" fmla="*/ 73 w 326"/>
                <a:gd name="T17" fmla="*/ 14 h 159"/>
                <a:gd name="T18" fmla="*/ 312 w 326"/>
                <a:gd name="T19" fmla="*/ 159 h 159"/>
                <a:gd name="T20" fmla="*/ 302 w 326"/>
                <a:gd name="T21" fmla="*/ 19 h 159"/>
                <a:gd name="T22" fmla="*/ 302 w 326"/>
                <a:gd name="T23" fmla="*/ 19 h 159"/>
                <a:gd name="T24" fmla="*/ 248 w 326"/>
                <a:gd name="T25" fmla="*/ 159 h 159"/>
                <a:gd name="T26" fmla="*/ 229 w 326"/>
                <a:gd name="T27" fmla="*/ 159 h 159"/>
                <a:gd name="T28" fmla="*/ 179 w 326"/>
                <a:gd name="T29" fmla="*/ 19 h 159"/>
                <a:gd name="T30" fmla="*/ 179 w 326"/>
                <a:gd name="T31" fmla="*/ 19 h 159"/>
                <a:gd name="T32" fmla="*/ 172 w 326"/>
                <a:gd name="T33" fmla="*/ 159 h 159"/>
                <a:gd name="T34" fmla="*/ 158 w 326"/>
                <a:gd name="T35" fmla="*/ 159 h 159"/>
                <a:gd name="T36" fmla="*/ 168 w 326"/>
                <a:gd name="T37" fmla="*/ 0 h 159"/>
                <a:gd name="T38" fmla="*/ 189 w 326"/>
                <a:gd name="T39" fmla="*/ 0 h 159"/>
                <a:gd name="T40" fmla="*/ 238 w 326"/>
                <a:gd name="T41" fmla="*/ 145 h 159"/>
                <a:gd name="T42" fmla="*/ 241 w 326"/>
                <a:gd name="T43" fmla="*/ 145 h 159"/>
                <a:gd name="T44" fmla="*/ 295 w 326"/>
                <a:gd name="T45" fmla="*/ 0 h 159"/>
                <a:gd name="T46" fmla="*/ 316 w 326"/>
                <a:gd name="T47" fmla="*/ 0 h 159"/>
                <a:gd name="T48" fmla="*/ 326 w 326"/>
                <a:gd name="T49" fmla="*/ 159 h 159"/>
                <a:gd name="T50" fmla="*/ 312 w 326"/>
                <a:gd name="T5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59">
                  <a:moveTo>
                    <a:pt x="73" y="14"/>
                  </a:moveTo>
                  <a:lnTo>
                    <a:pt x="73" y="159"/>
                  </a:lnTo>
                  <a:lnTo>
                    <a:pt x="59" y="159"/>
                  </a:lnTo>
                  <a:lnTo>
                    <a:pt x="5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4"/>
                  </a:lnTo>
                  <a:lnTo>
                    <a:pt x="73" y="14"/>
                  </a:lnTo>
                  <a:close/>
                  <a:moveTo>
                    <a:pt x="312" y="159"/>
                  </a:moveTo>
                  <a:lnTo>
                    <a:pt x="302" y="19"/>
                  </a:lnTo>
                  <a:lnTo>
                    <a:pt x="302" y="19"/>
                  </a:lnTo>
                  <a:lnTo>
                    <a:pt x="248" y="159"/>
                  </a:lnTo>
                  <a:lnTo>
                    <a:pt x="229" y="159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72" y="159"/>
                  </a:lnTo>
                  <a:lnTo>
                    <a:pt x="158" y="159"/>
                  </a:lnTo>
                  <a:lnTo>
                    <a:pt x="168" y="0"/>
                  </a:lnTo>
                  <a:lnTo>
                    <a:pt x="189" y="0"/>
                  </a:lnTo>
                  <a:lnTo>
                    <a:pt x="238" y="145"/>
                  </a:lnTo>
                  <a:lnTo>
                    <a:pt x="241" y="145"/>
                  </a:lnTo>
                  <a:lnTo>
                    <a:pt x="295" y="0"/>
                  </a:lnTo>
                  <a:lnTo>
                    <a:pt x="316" y="0"/>
                  </a:lnTo>
                  <a:lnTo>
                    <a:pt x="326" y="159"/>
                  </a:lnTo>
                  <a:lnTo>
                    <a:pt x="312" y="15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804" y="871"/>
              <a:ext cx="229" cy="1479"/>
            </a:xfrm>
            <a:custGeom>
              <a:avLst/>
              <a:gdLst>
                <a:gd name="T0" fmla="*/ 229 w 229"/>
                <a:gd name="T1" fmla="*/ 221 h 1479"/>
                <a:gd name="T2" fmla="*/ 2 w 229"/>
                <a:gd name="T3" fmla="*/ 221 h 1479"/>
                <a:gd name="T4" fmla="*/ 2 w 229"/>
                <a:gd name="T5" fmla="*/ 0 h 1479"/>
                <a:gd name="T6" fmla="*/ 229 w 229"/>
                <a:gd name="T7" fmla="*/ 0 h 1479"/>
                <a:gd name="T8" fmla="*/ 229 w 229"/>
                <a:gd name="T9" fmla="*/ 221 h 1479"/>
                <a:gd name="T10" fmla="*/ 229 w 229"/>
                <a:gd name="T11" fmla="*/ 1479 h 1479"/>
                <a:gd name="T12" fmla="*/ 0 w 229"/>
                <a:gd name="T13" fmla="*/ 1479 h 1479"/>
                <a:gd name="T14" fmla="*/ 0 w 229"/>
                <a:gd name="T15" fmla="*/ 382 h 1479"/>
                <a:gd name="T16" fmla="*/ 229 w 229"/>
                <a:gd name="T17" fmla="*/ 382 h 1479"/>
                <a:gd name="T18" fmla="*/ 229 w 229"/>
                <a:gd name="T1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479">
                  <a:moveTo>
                    <a:pt x="229" y="221"/>
                  </a:moveTo>
                  <a:lnTo>
                    <a:pt x="2" y="221"/>
                  </a:lnTo>
                  <a:lnTo>
                    <a:pt x="2" y="0"/>
                  </a:lnTo>
                  <a:lnTo>
                    <a:pt x="229" y="0"/>
                  </a:lnTo>
                  <a:lnTo>
                    <a:pt x="229" y="221"/>
                  </a:lnTo>
                  <a:close/>
                  <a:moveTo>
                    <a:pt x="229" y="1479"/>
                  </a:moveTo>
                  <a:lnTo>
                    <a:pt x="0" y="1479"/>
                  </a:lnTo>
                  <a:lnTo>
                    <a:pt x="0" y="382"/>
                  </a:lnTo>
                  <a:lnTo>
                    <a:pt x="229" y="382"/>
                  </a:lnTo>
                  <a:lnTo>
                    <a:pt x="229" y="147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201" y="1253"/>
              <a:ext cx="1145" cy="1120"/>
            </a:xfrm>
            <a:custGeom>
              <a:avLst/>
              <a:gdLst>
                <a:gd name="T0" fmla="*/ 484 w 484"/>
                <a:gd name="T1" fmla="*/ 0 h 472"/>
                <a:gd name="T2" fmla="*/ 350 w 484"/>
                <a:gd name="T3" fmla="*/ 399 h 472"/>
                <a:gd name="T4" fmla="*/ 253 w 484"/>
                <a:gd name="T5" fmla="*/ 472 h 472"/>
                <a:gd name="T6" fmla="*/ 156 w 484"/>
                <a:gd name="T7" fmla="*/ 399 h 472"/>
                <a:gd name="T8" fmla="*/ 44 w 484"/>
                <a:gd name="T9" fmla="*/ 68 h 472"/>
                <a:gd name="T10" fmla="*/ 0 w 484"/>
                <a:gd name="T11" fmla="*/ 68 h 472"/>
                <a:gd name="T12" fmla="*/ 0 w 484"/>
                <a:gd name="T13" fmla="*/ 0 h 472"/>
                <a:gd name="T14" fmla="*/ 115 w 484"/>
                <a:gd name="T15" fmla="*/ 0 h 472"/>
                <a:gd name="T16" fmla="*/ 231 w 484"/>
                <a:gd name="T17" fmla="*/ 371 h 472"/>
                <a:gd name="T18" fmla="*/ 253 w 484"/>
                <a:gd name="T19" fmla="*/ 396 h 472"/>
                <a:gd name="T20" fmla="*/ 275 w 484"/>
                <a:gd name="T21" fmla="*/ 371 h 472"/>
                <a:gd name="T22" fmla="*/ 392 w 484"/>
                <a:gd name="T23" fmla="*/ 0 h 472"/>
                <a:gd name="T24" fmla="*/ 484 w 48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472">
                  <a:moveTo>
                    <a:pt x="484" y="0"/>
                  </a:moveTo>
                  <a:cubicBezTo>
                    <a:pt x="350" y="399"/>
                    <a:pt x="350" y="399"/>
                    <a:pt x="350" y="399"/>
                  </a:cubicBezTo>
                  <a:cubicBezTo>
                    <a:pt x="327" y="464"/>
                    <a:pt x="286" y="472"/>
                    <a:pt x="253" y="472"/>
                  </a:cubicBezTo>
                  <a:cubicBezTo>
                    <a:pt x="203" y="472"/>
                    <a:pt x="174" y="450"/>
                    <a:pt x="156" y="39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6" y="386"/>
                    <a:pt x="239" y="396"/>
                    <a:pt x="253" y="396"/>
                  </a:cubicBezTo>
                  <a:cubicBezTo>
                    <a:pt x="267" y="396"/>
                    <a:pt x="270" y="386"/>
                    <a:pt x="275" y="371"/>
                  </a:cubicBezTo>
                  <a:cubicBezTo>
                    <a:pt x="392" y="0"/>
                    <a:pt x="392" y="0"/>
                    <a:pt x="392" y="0"/>
                  </a:cubicBezTo>
                  <a:lnTo>
                    <a:pt x="484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07" y="1253"/>
              <a:ext cx="1000" cy="1120"/>
            </a:xfrm>
            <a:custGeom>
              <a:avLst/>
              <a:gdLst>
                <a:gd name="T0" fmla="*/ 211 w 423"/>
                <a:gd name="T1" fmla="*/ 0 h 472"/>
                <a:gd name="T2" fmla="*/ 423 w 423"/>
                <a:gd name="T3" fmla="*/ 200 h 472"/>
                <a:gd name="T4" fmla="*/ 423 w 423"/>
                <a:gd name="T5" fmla="*/ 272 h 472"/>
                <a:gd name="T6" fmla="*/ 211 w 423"/>
                <a:gd name="T7" fmla="*/ 472 h 472"/>
                <a:gd name="T8" fmla="*/ 0 w 423"/>
                <a:gd name="T9" fmla="*/ 272 h 472"/>
                <a:gd name="T10" fmla="*/ 0 w 423"/>
                <a:gd name="T11" fmla="*/ 200 h 472"/>
                <a:gd name="T12" fmla="*/ 211 w 423"/>
                <a:gd name="T13" fmla="*/ 0 h 472"/>
                <a:gd name="T14" fmla="*/ 211 w 423"/>
                <a:gd name="T15" fmla="*/ 396 h 472"/>
                <a:gd name="T16" fmla="*/ 332 w 423"/>
                <a:gd name="T17" fmla="*/ 272 h 472"/>
                <a:gd name="T18" fmla="*/ 332 w 423"/>
                <a:gd name="T19" fmla="*/ 200 h 472"/>
                <a:gd name="T20" fmla="*/ 211 w 423"/>
                <a:gd name="T21" fmla="*/ 76 h 472"/>
                <a:gd name="T22" fmla="*/ 91 w 423"/>
                <a:gd name="T23" fmla="*/ 200 h 472"/>
                <a:gd name="T24" fmla="*/ 91 w 423"/>
                <a:gd name="T25" fmla="*/ 272 h 472"/>
                <a:gd name="T26" fmla="*/ 211 w 423"/>
                <a:gd name="T27" fmla="*/ 39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72">
                  <a:moveTo>
                    <a:pt x="211" y="0"/>
                  </a:moveTo>
                  <a:cubicBezTo>
                    <a:pt x="336" y="0"/>
                    <a:pt x="423" y="82"/>
                    <a:pt x="423" y="200"/>
                  </a:cubicBezTo>
                  <a:cubicBezTo>
                    <a:pt x="423" y="272"/>
                    <a:pt x="423" y="272"/>
                    <a:pt x="423" y="272"/>
                  </a:cubicBezTo>
                  <a:cubicBezTo>
                    <a:pt x="423" y="390"/>
                    <a:pt x="336" y="472"/>
                    <a:pt x="211" y="472"/>
                  </a:cubicBezTo>
                  <a:cubicBezTo>
                    <a:pt x="87" y="472"/>
                    <a:pt x="0" y="390"/>
                    <a:pt x="0" y="27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82"/>
                    <a:pt x="87" y="0"/>
                    <a:pt x="211" y="0"/>
                  </a:cubicBezTo>
                  <a:moveTo>
                    <a:pt x="211" y="396"/>
                  </a:moveTo>
                  <a:cubicBezTo>
                    <a:pt x="286" y="396"/>
                    <a:pt x="332" y="340"/>
                    <a:pt x="332" y="272"/>
                  </a:cubicBezTo>
                  <a:cubicBezTo>
                    <a:pt x="332" y="200"/>
                    <a:pt x="332" y="200"/>
                    <a:pt x="332" y="200"/>
                  </a:cubicBezTo>
                  <a:cubicBezTo>
                    <a:pt x="332" y="132"/>
                    <a:pt x="286" y="76"/>
                    <a:pt x="211" y="76"/>
                  </a:cubicBezTo>
                  <a:cubicBezTo>
                    <a:pt x="132" y="76"/>
                    <a:pt x="91" y="132"/>
                    <a:pt x="91" y="200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340"/>
                    <a:pt x="134" y="396"/>
                    <a:pt x="211" y="396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318" y="1237"/>
              <a:ext cx="948" cy="1113"/>
            </a:xfrm>
            <a:custGeom>
              <a:avLst/>
              <a:gdLst>
                <a:gd name="T0" fmla="*/ 383 w 401"/>
                <a:gd name="T1" fmla="*/ 22 h 469"/>
                <a:gd name="T2" fmla="*/ 205 w 401"/>
                <a:gd name="T3" fmla="*/ 0 h 469"/>
                <a:gd name="T4" fmla="*/ 0 w 401"/>
                <a:gd name="T5" fmla="*/ 209 h 469"/>
                <a:gd name="T6" fmla="*/ 0 w 401"/>
                <a:gd name="T7" fmla="*/ 259 h 469"/>
                <a:gd name="T8" fmla="*/ 205 w 401"/>
                <a:gd name="T9" fmla="*/ 469 h 469"/>
                <a:gd name="T10" fmla="*/ 241 w 401"/>
                <a:gd name="T11" fmla="*/ 468 h 469"/>
                <a:gd name="T12" fmla="*/ 241 w 401"/>
                <a:gd name="T13" fmla="*/ 390 h 469"/>
                <a:gd name="T14" fmla="*/ 205 w 401"/>
                <a:gd name="T15" fmla="*/ 391 h 469"/>
                <a:gd name="T16" fmla="*/ 90 w 401"/>
                <a:gd name="T17" fmla="*/ 259 h 469"/>
                <a:gd name="T18" fmla="*/ 90 w 401"/>
                <a:gd name="T19" fmla="*/ 209 h 469"/>
                <a:gd name="T20" fmla="*/ 205 w 401"/>
                <a:gd name="T21" fmla="*/ 77 h 469"/>
                <a:gd name="T22" fmla="*/ 299 w 401"/>
                <a:gd name="T23" fmla="*/ 83 h 469"/>
                <a:gd name="T24" fmla="*/ 304 w 401"/>
                <a:gd name="T25" fmla="*/ 84 h 469"/>
                <a:gd name="T26" fmla="*/ 304 w 401"/>
                <a:gd name="T27" fmla="*/ 469 h 469"/>
                <a:gd name="T28" fmla="*/ 401 w 401"/>
                <a:gd name="T29" fmla="*/ 469 h 469"/>
                <a:gd name="T30" fmla="*/ 401 w 401"/>
                <a:gd name="T31" fmla="*/ 38 h 469"/>
                <a:gd name="T32" fmla="*/ 383 w 401"/>
                <a:gd name="T33" fmla="*/ 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1" h="469">
                  <a:moveTo>
                    <a:pt x="383" y="22"/>
                  </a:moveTo>
                  <a:cubicBezTo>
                    <a:pt x="335" y="9"/>
                    <a:pt x="260" y="0"/>
                    <a:pt x="205" y="0"/>
                  </a:cubicBezTo>
                  <a:cubicBezTo>
                    <a:pt x="79" y="0"/>
                    <a:pt x="0" y="80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88"/>
                    <a:pt x="79" y="469"/>
                    <a:pt x="205" y="469"/>
                  </a:cubicBezTo>
                  <a:cubicBezTo>
                    <a:pt x="208" y="469"/>
                    <a:pt x="230" y="469"/>
                    <a:pt x="241" y="468"/>
                  </a:cubicBezTo>
                  <a:cubicBezTo>
                    <a:pt x="241" y="390"/>
                    <a:pt x="241" y="390"/>
                    <a:pt x="241" y="390"/>
                  </a:cubicBezTo>
                  <a:cubicBezTo>
                    <a:pt x="237" y="390"/>
                    <a:pt x="208" y="391"/>
                    <a:pt x="205" y="391"/>
                  </a:cubicBezTo>
                  <a:cubicBezTo>
                    <a:pt x="136" y="391"/>
                    <a:pt x="90" y="338"/>
                    <a:pt x="90" y="25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90" y="130"/>
                    <a:pt x="136" y="77"/>
                    <a:pt x="205" y="77"/>
                  </a:cubicBezTo>
                  <a:cubicBezTo>
                    <a:pt x="236" y="77"/>
                    <a:pt x="283" y="79"/>
                    <a:pt x="299" y="8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4" y="469"/>
                    <a:pt x="304" y="469"/>
                    <a:pt x="304" y="469"/>
                  </a:cubicBezTo>
                  <a:cubicBezTo>
                    <a:pt x="401" y="469"/>
                    <a:pt x="401" y="469"/>
                    <a:pt x="401" y="469"/>
                  </a:cubicBezTo>
                  <a:cubicBezTo>
                    <a:pt x="401" y="38"/>
                    <a:pt x="401" y="38"/>
                    <a:pt x="401" y="38"/>
                  </a:cubicBezTo>
                  <a:cubicBezTo>
                    <a:pt x="401" y="29"/>
                    <a:pt x="401" y="26"/>
                    <a:pt x="383" y="22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483" y="871"/>
              <a:ext cx="230" cy="1479"/>
            </a:xfrm>
            <a:prstGeom prst="rect">
              <a:avLst/>
            </a:pr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-385" y="871"/>
              <a:ext cx="1002" cy="1479"/>
            </a:xfrm>
            <a:custGeom>
              <a:avLst/>
              <a:gdLst>
                <a:gd name="T0" fmla="*/ 169 w 424"/>
                <a:gd name="T1" fmla="*/ 0 h 623"/>
                <a:gd name="T2" fmla="*/ 0 w 424"/>
                <a:gd name="T3" fmla="*/ 0 h 623"/>
                <a:gd name="T4" fmla="*/ 0 w 424"/>
                <a:gd name="T5" fmla="*/ 623 h 623"/>
                <a:gd name="T6" fmla="*/ 100 w 424"/>
                <a:gd name="T7" fmla="*/ 623 h 623"/>
                <a:gd name="T8" fmla="*/ 100 w 424"/>
                <a:gd name="T9" fmla="*/ 86 h 623"/>
                <a:gd name="T10" fmla="*/ 158 w 424"/>
                <a:gd name="T11" fmla="*/ 86 h 623"/>
                <a:gd name="T12" fmla="*/ 192 w 424"/>
                <a:gd name="T13" fmla="*/ 87 h 623"/>
                <a:gd name="T14" fmla="*/ 321 w 424"/>
                <a:gd name="T15" fmla="*/ 191 h 623"/>
                <a:gd name="T16" fmla="*/ 322 w 424"/>
                <a:gd name="T17" fmla="*/ 198 h 623"/>
                <a:gd name="T18" fmla="*/ 193 w 424"/>
                <a:gd name="T19" fmla="*/ 302 h 623"/>
                <a:gd name="T20" fmla="*/ 165 w 424"/>
                <a:gd name="T21" fmla="*/ 302 h 623"/>
                <a:gd name="T22" fmla="*/ 165 w 424"/>
                <a:gd name="T23" fmla="*/ 385 h 623"/>
                <a:gd name="T24" fmla="*/ 193 w 424"/>
                <a:gd name="T25" fmla="*/ 386 h 623"/>
                <a:gd name="T26" fmla="*/ 424 w 424"/>
                <a:gd name="T27" fmla="*/ 199 h 623"/>
                <a:gd name="T28" fmla="*/ 424 w 424"/>
                <a:gd name="T29" fmla="*/ 191 h 623"/>
                <a:gd name="T30" fmla="*/ 169 w 424"/>
                <a:gd name="T3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623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00" y="623"/>
                    <a:pt x="100" y="623"/>
                    <a:pt x="100" y="623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71" y="86"/>
                    <a:pt x="182" y="87"/>
                    <a:pt x="192" y="87"/>
                  </a:cubicBezTo>
                  <a:cubicBezTo>
                    <a:pt x="279" y="89"/>
                    <a:pt x="321" y="123"/>
                    <a:pt x="321" y="191"/>
                  </a:cubicBezTo>
                  <a:cubicBezTo>
                    <a:pt x="321" y="193"/>
                    <a:pt x="322" y="195"/>
                    <a:pt x="322" y="198"/>
                  </a:cubicBezTo>
                  <a:cubicBezTo>
                    <a:pt x="322" y="260"/>
                    <a:pt x="287" y="302"/>
                    <a:pt x="193" y="302"/>
                  </a:cubicBezTo>
                  <a:cubicBezTo>
                    <a:pt x="184" y="302"/>
                    <a:pt x="174" y="302"/>
                    <a:pt x="165" y="302"/>
                  </a:cubicBezTo>
                  <a:cubicBezTo>
                    <a:pt x="165" y="326"/>
                    <a:pt x="165" y="370"/>
                    <a:pt x="165" y="385"/>
                  </a:cubicBezTo>
                  <a:cubicBezTo>
                    <a:pt x="174" y="386"/>
                    <a:pt x="183" y="386"/>
                    <a:pt x="193" y="386"/>
                  </a:cubicBezTo>
                  <a:cubicBezTo>
                    <a:pt x="329" y="386"/>
                    <a:pt x="424" y="333"/>
                    <a:pt x="424" y="199"/>
                  </a:cubicBezTo>
                  <a:cubicBezTo>
                    <a:pt x="424" y="196"/>
                    <a:pt x="424" y="194"/>
                    <a:pt x="424" y="191"/>
                  </a:cubicBezTo>
                  <a:cubicBezTo>
                    <a:pt x="424" y="52"/>
                    <a:pt x="320" y="0"/>
                    <a:pt x="169" y="0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80" y="1016"/>
              <a:ext cx="600" cy="1334"/>
            </a:xfrm>
            <a:custGeom>
              <a:avLst/>
              <a:gdLst>
                <a:gd name="T0" fmla="*/ 97 w 254"/>
                <a:gd name="T1" fmla="*/ 0 h 562"/>
                <a:gd name="T2" fmla="*/ 97 w 254"/>
                <a:gd name="T3" fmla="*/ 100 h 562"/>
                <a:gd name="T4" fmla="*/ 254 w 254"/>
                <a:gd name="T5" fmla="*/ 100 h 562"/>
                <a:gd name="T6" fmla="*/ 254 w 254"/>
                <a:gd name="T7" fmla="*/ 175 h 562"/>
                <a:gd name="T8" fmla="*/ 97 w 254"/>
                <a:gd name="T9" fmla="*/ 175 h 562"/>
                <a:gd name="T10" fmla="*/ 97 w 254"/>
                <a:gd name="T11" fmla="*/ 444 h 562"/>
                <a:gd name="T12" fmla="*/ 164 w 254"/>
                <a:gd name="T13" fmla="*/ 487 h 562"/>
                <a:gd name="T14" fmla="*/ 254 w 254"/>
                <a:gd name="T15" fmla="*/ 487 h 562"/>
                <a:gd name="T16" fmla="*/ 254 w 254"/>
                <a:gd name="T17" fmla="*/ 562 h 562"/>
                <a:gd name="T18" fmla="*/ 132 w 254"/>
                <a:gd name="T19" fmla="*/ 562 h 562"/>
                <a:gd name="T20" fmla="*/ 0 w 254"/>
                <a:gd name="T21" fmla="*/ 444 h 562"/>
                <a:gd name="T22" fmla="*/ 0 w 254"/>
                <a:gd name="T23" fmla="*/ 14 h 562"/>
                <a:gd name="T24" fmla="*/ 97 w 254"/>
                <a:gd name="T2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562">
                  <a:moveTo>
                    <a:pt x="97" y="0"/>
                  </a:moveTo>
                  <a:cubicBezTo>
                    <a:pt x="97" y="100"/>
                    <a:pt x="97" y="100"/>
                    <a:pt x="97" y="100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4" y="175"/>
                    <a:pt x="254" y="175"/>
                    <a:pt x="25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444"/>
                    <a:pt x="97" y="444"/>
                    <a:pt x="97" y="444"/>
                  </a:cubicBezTo>
                  <a:cubicBezTo>
                    <a:pt x="97" y="486"/>
                    <a:pt x="125" y="487"/>
                    <a:pt x="164" y="487"/>
                  </a:cubicBezTo>
                  <a:cubicBezTo>
                    <a:pt x="254" y="487"/>
                    <a:pt x="254" y="487"/>
                    <a:pt x="254" y="487"/>
                  </a:cubicBezTo>
                  <a:cubicBezTo>
                    <a:pt x="254" y="562"/>
                    <a:pt x="254" y="562"/>
                    <a:pt x="254" y="562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41" y="562"/>
                    <a:pt x="0" y="525"/>
                    <a:pt x="0" y="44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4" name="Shape 36"/>
          <p:cNvSpPr txBox="1"/>
          <p:nvPr userDrawn="1"/>
        </p:nvSpPr>
        <p:spPr>
          <a:xfrm>
            <a:off x="7597439" y="6566935"/>
            <a:ext cx="1672625" cy="1652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</a:t>
            </a:r>
            <a:r>
              <a:rPr lang="en-US" sz="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2016 </a:t>
            </a: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18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</p:sldLayoutIdLst>
  <p:transition>
    <p:fade/>
  </p:transition>
  <p:txStyles>
    <p:titleStyle>
      <a:lvl1pPr algn="l" defTabSz="76787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291" marR="0" indent="-282291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40" marR="0" indent="-198648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676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870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062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651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88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525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460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3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87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1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74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8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618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55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4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hyperlink" Target="https://api.paas.mia.ulti.i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3.png"/><Relationship Id="rId3" Type="http://schemas.openxmlformats.org/officeDocument/2006/relationships/image" Target="../media/image3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s.paas.mia.ulti.io/tool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pi.paas.mia.ulti.i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-8616"/>
            <a:ext cx="9167236" cy="6875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76244" y="1436776"/>
            <a:ext cx="4854081" cy="23889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Pivotal Cloud Foundry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4000" b="0" i="0" u="none" strike="noStrike" cap="none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Crash Course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sz="4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21" y="6"/>
            <a:ext cx="2045955" cy="1069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252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584200"/>
            <a:ext cx="8420100" cy="54102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Session 2: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login –a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https://api.paas.mia.ulti.io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target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API endpoint:   https://</a:t>
            </a:r>
            <a:r>
              <a:rPr lang="en-US" dirty="0" err="1">
                <a:solidFill>
                  <a:schemeClr val="accent1"/>
                </a:solidFill>
              </a:rPr>
              <a:t>api.paas.mia.ulti.io</a:t>
            </a:r>
            <a:r>
              <a:rPr lang="en-US" dirty="0">
                <a:solidFill>
                  <a:schemeClr val="accent1"/>
                </a:solidFill>
              </a:rPr>
              <a:t> (API version: 2.54.0)</a:t>
            </a:r>
          </a:p>
          <a:p>
            <a:r>
              <a:rPr lang="en-US" dirty="0">
                <a:solidFill>
                  <a:schemeClr val="accent1"/>
                </a:solidFill>
              </a:rPr>
              <a:t>User:           training1</a:t>
            </a:r>
          </a:p>
          <a:p>
            <a:r>
              <a:rPr lang="en-US" dirty="0">
                <a:solidFill>
                  <a:schemeClr val="accent1"/>
                </a:solidFill>
              </a:rPr>
              <a:t>Org:            48hours</a:t>
            </a:r>
          </a:p>
          <a:p>
            <a:r>
              <a:rPr lang="en-US" dirty="0">
                <a:solidFill>
                  <a:schemeClr val="accent1"/>
                </a:solidFill>
              </a:rPr>
              <a:t>Space:          training1</a:t>
            </a:r>
          </a:p>
          <a:p>
            <a:endParaRPr lang="en-US" dirty="0">
              <a:solidFill>
                <a:srgbClr val="83EEE3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$ </a:t>
            </a:r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- -help </a:t>
            </a:r>
            <a:r>
              <a:rPr lang="en-US" i="1" dirty="0">
                <a:solidFill>
                  <a:schemeClr val="bg1"/>
                </a:solidFill>
              </a:rPr>
              <a:t>[optional</a:t>
            </a:r>
            <a:r>
              <a:rPr lang="en-US" i="1" dirty="0" smtClean="0">
                <a:solidFill>
                  <a:schemeClr val="bg1"/>
                </a:solidFill>
              </a:rPr>
              <a:t>]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3 </a:t>
            </a:r>
            <a:r>
              <a:rPr lang="en-US" b="1" cap="all" dirty="0" smtClean="0">
                <a:solidFill>
                  <a:srgbClr val="138A7E"/>
                </a:solidFill>
              </a:rPr>
              <a:t>CF Push &amp; Run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2329202" y="2055426"/>
            <a:ext cx="1303645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CF PUSH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210" descr="ICON_Person_Q3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77" y="2055426"/>
            <a:ext cx="438150" cy="103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30713" y="1349989"/>
            <a:ext cx="5169845" cy="451741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24" y="2108214"/>
            <a:ext cx="174570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Upload app bits and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1" y="2185414"/>
            <a:ext cx="1012368" cy="307777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push app</a:t>
            </a:r>
            <a:endParaRPr lang="en-US" sz="1400" i="1" dirty="0" smtClean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 rot="16200000">
            <a:off x="1697921" y="3421678"/>
            <a:ext cx="451740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203" y="3272474"/>
            <a:ext cx="3231654" cy="163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Create and bind services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Stage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Deploy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Manage application health</a:t>
            </a:r>
          </a:p>
        </p:txBody>
      </p:sp>
      <p:sp>
        <p:nvSpPr>
          <p:cNvPr id="27" name="Oval 42"/>
          <p:cNvSpPr/>
          <p:nvPr/>
        </p:nvSpPr>
        <p:spPr>
          <a:xfrm>
            <a:off x="3841318" y="2900572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4293642" y="199783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6" name="Oval 194"/>
          <p:cNvSpPr/>
          <p:nvPr/>
        </p:nvSpPr>
        <p:spPr>
          <a:xfrm>
            <a:off x="4357168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096008" y="1997837"/>
            <a:ext cx="2590799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DB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6" name="Oval 194"/>
          <p:cNvSpPr/>
          <p:nvPr/>
        </p:nvSpPr>
        <p:spPr>
          <a:xfrm>
            <a:off x="6159526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59526" y="2595772"/>
            <a:ext cx="698495" cy="61224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3" idx="2"/>
          </p:cNvCxnSpPr>
          <p:nvPr/>
        </p:nvCxnSpPr>
        <p:spPr>
          <a:xfrm>
            <a:off x="5060346" y="2589486"/>
            <a:ext cx="654657" cy="6185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6707153" y="293806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6721781" y="321030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81600" y="2914485"/>
            <a:ext cx="1533402" cy="591635"/>
            <a:chOff x="5181600" y="2326964"/>
            <a:chExt cx="1533402" cy="443726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53397" y="2914485"/>
            <a:ext cx="1533402" cy="591635"/>
            <a:chOff x="7153397" y="2326964"/>
            <a:chExt cx="1533402" cy="443726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7153397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Service Broker Node(s)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3" name="Rectangle 175"/>
            <p:cNvSpPr/>
            <p:nvPr/>
          </p:nvSpPr>
          <p:spPr>
            <a:xfrm>
              <a:off x="7215230" y="2435054"/>
              <a:ext cx="227549" cy="227546"/>
            </a:xfrm>
            <a:custGeom>
              <a:avLst/>
              <a:gdLst/>
              <a:ahLst/>
              <a:cxnLst/>
              <a:rect l="l" t="t" r="r" b="b"/>
              <a:pathLst>
                <a:path w="3195025" h="3194985">
                  <a:moveTo>
                    <a:pt x="683252" y="2245091"/>
                  </a:moveTo>
                  <a:cubicBezTo>
                    <a:pt x="526024" y="2245091"/>
                    <a:pt x="398566" y="2372549"/>
                    <a:pt x="398566" y="2529777"/>
                  </a:cubicBezTo>
                  <a:lnTo>
                    <a:pt x="398563" y="2529777"/>
                  </a:lnTo>
                  <a:cubicBezTo>
                    <a:pt x="398563" y="2687004"/>
                    <a:pt x="526021" y="2814463"/>
                    <a:pt x="683249" y="2814463"/>
                  </a:cubicBezTo>
                  <a:cubicBezTo>
                    <a:pt x="840476" y="2814463"/>
                    <a:pt x="967935" y="2687004"/>
                    <a:pt x="967935" y="2529777"/>
                  </a:cubicBezTo>
                  <a:lnTo>
                    <a:pt x="967935" y="2245091"/>
                  </a:lnTo>
                  <a:close/>
                  <a:moveTo>
                    <a:pt x="2244948" y="2226032"/>
                  </a:moveTo>
                  <a:lnTo>
                    <a:pt x="2244948" y="2510715"/>
                  </a:lnTo>
                  <a:cubicBezTo>
                    <a:pt x="2244948" y="2667943"/>
                    <a:pt x="2372406" y="2795401"/>
                    <a:pt x="2529634" y="2795401"/>
                  </a:cubicBezTo>
                  <a:lnTo>
                    <a:pt x="2529634" y="2795404"/>
                  </a:lnTo>
                  <a:cubicBezTo>
                    <a:pt x="2686861" y="2795404"/>
                    <a:pt x="2814320" y="2667945"/>
                    <a:pt x="2814320" y="2510718"/>
                  </a:cubicBezTo>
                  <a:cubicBezTo>
                    <a:pt x="2814320" y="2353491"/>
                    <a:pt x="2686861" y="2226032"/>
                    <a:pt x="2529634" y="2226032"/>
                  </a:cubicBezTo>
                  <a:close/>
                  <a:moveTo>
                    <a:pt x="1324215" y="1318407"/>
                  </a:moveTo>
                  <a:lnTo>
                    <a:pt x="1324215" y="1321813"/>
                  </a:lnTo>
                  <a:lnTo>
                    <a:pt x="1321332" y="1321813"/>
                  </a:lnTo>
                  <a:lnTo>
                    <a:pt x="1321332" y="1873653"/>
                  </a:lnTo>
                  <a:lnTo>
                    <a:pt x="1873510" y="1873653"/>
                  </a:lnTo>
                  <a:lnTo>
                    <a:pt x="1873510" y="1872635"/>
                  </a:lnTo>
                  <a:lnTo>
                    <a:pt x="1876578" y="1872635"/>
                  </a:lnTo>
                  <a:lnTo>
                    <a:pt x="1876578" y="1321332"/>
                  </a:lnTo>
                  <a:lnTo>
                    <a:pt x="1873693" y="1321332"/>
                  </a:lnTo>
                  <a:lnTo>
                    <a:pt x="1873693" y="1318407"/>
                  </a:lnTo>
                  <a:close/>
                  <a:moveTo>
                    <a:pt x="668091" y="399044"/>
                  </a:moveTo>
                  <a:cubicBezTo>
                    <a:pt x="510864" y="399044"/>
                    <a:pt x="383405" y="526503"/>
                    <a:pt x="383405" y="683730"/>
                  </a:cubicBezTo>
                  <a:cubicBezTo>
                    <a:pt x="383405" y="840957"/>
                    <a:pt x="510864" y="968416"/>
                    <a:pt x="668091" y="968416"/>
                  </a:cubicBezTo>
                  <a:lnTo>
                    <a:pt x="952777" y="968416"/>
                  </a:lnTo>
                  <a:lnTo>
                    <a:pt x="952777" y="683733"/>
                  </a:lnTo>
                  <a:cubicBezTo>
                    <a:pt x="952777" y="526505"/>
                    <a:pt x="825319" y="399047"/>
                    <a:pt x="668091" y="399047"/>
                  </a:cubicBezTo>
                  <a:close/>
                  <a:moveTo>
                    <a:pt x="2511776" y="380522"/>
                  </a:moveTo>
                  <a:cubicBezTo>
                    <a:pt x="2354549" y="380522"/>
                    <a:pt x="2227090" y="507981"/>
                    <a:pt x="2227090" y="665208"/>
                  </a:cubicBezTo>
                  <a:lnTo>
                    <a:pt x="2227090" y="949894"/>
                  </a:lnTo>
                  <a:lnTo>
                    <a:pt x="2511773" y="949894"/>
                  </a:lnTo>
                  <a:cubicBezTo>
                    <a:pt x="2669001" y="949894"/>
                    <a:pt x="2796459" y="822436"/>
                    <a:pt x="2796459" y="665208"/>
                  </a:cubicBezTo>
                  <a:lnTo>
                    <a:pt x="2796462" y="665208"/>
                  </a:lnTo>
                  <a:cubicBezTo>
                    <a:pt x="2796462" y="507981"/>
                    <a:pt x="2669003" y="380522"/>
                    <a:pt x="2511776" y="380522"/>
                  </a:cubicBezTo>
                  <a:close/>
                  <a:moveTo>
                    <a:pt x="2534359" y="0"/>
                  </a:moveTo>
                  <a:cubicBezTo>
                    <a:pt x="2899234" y="0"/>
                    <a:pt x="3195025" y="295791"/>
                    <a:pt x="3195025" y="660666"/>
                  </a:cubicBezTo>
                  <a:lnTo>
                    <a:pt x="3195022" y="660666"/>
                  </a:lnTo>
                  <a:cubicBezTo>
                    <a:pt x="3195022" y="1025541"/>
                    <a:pt x="2899231" y="1321332"/>
                    <a:pt x="2534356" y="1321332"/>
                  </a:cubicBezTo>
                  <a:lnTo>
                    <a:pt x="2227340" y="1321332"/>
                  </a:lnTo>
                  <a:lnTo>
                    <a:pt x="2227340" y="1872635"/>
                  </a:lnTo>
                  <a:lnTo>
                    <a:pt x="2534176" y="1872635"/>
                  </a:lnTo>
                  <a:cubicBezTo>
                    <a:pt x="2899051" y="1872635"/>
                    <a:pt x="3194842" y="2168426"/>
                    <a:pt x="3194842" y="2533301"/>
                  </a:cubicBezTo>
                  <a:cubicBezTo>
                    <a:pt x="3194842" y="2898176"/>
                    <a:pt x="2899051" y="3193967"/>
                    <a:pt x="2534176" y="3193967"/>
                  </a:cubicBezTo>
                  <a:lnTo>
                    <a:pt x="2534176" y="3193964"/>
                  </a:lnTo>
                  <a:cubicBezTo>
                    <a:pt x="2169301" y="3193964"/>
                    <a:pt x="1873510" y="2898174"/>
                    <a:pt x="1873510" y="2533298"/>
                  </a:cubicBezTo>
                  <a:lnTo>
                    <a:pt x="1873510" y="2245313"/>
                  </a:lnTo>
                  <a:lnTo>
                    <a:pt x="1321332" y="2245313"/>
                  </a:lnTo>
                  <a:lnTo>
                    <a:pt x="1321332" y="2534319"/>
                  </a:lnTo>
                  <a:cubicBezTo>
                    <a:pt x="1321332" y="2899194"/>
                    <a:pt x="1025541" y="3194985"/>
                    <a:pt x="660666" y="3194985"/>
                  </a:cubicBezTo>
                  <a:cubicBezTo>
                    <a:pt x="295791" y="3194985"/>
                    <a:pt x="0" y="2899194"/>
                    <a:pt x="0" y="2534319"/>
                  </a:cubicBezTo>
                  <a:lnTo>
                    <a:pt x="2" y="2534319"/>
                  </a:lnTo>
                  <a:cubicBezTo>
                    <a:pt x="2" y="2169444"/>
                    <a:pt x="295793" y="1873653"/>
                    <a:pt x="660668" y="1873653"/>
                  </a:cubicBezTo>
                  <a:lnTo>
                    <a:pt x="969070" y="1873653"/>
                  </a:lnTo>
                  <a:lnTo>
                    <a:pt x="969070" y="1321813"/>
                  </a:lnTo>
                  <a:lnTo>
                    <a:pt x="663549" y="1321813"/>
                  </a:lnTo>
                  <a:cubicBezTo>
                    <a:pt x="298674" y="1321813"/>
                    <a:pt x="2883" y="1026022"/>
                    <a:pt x="2883" y="661147"/>
                  </a:cubicBezTo>
                  <a:cubicBezTo>
                    <a:pt x="2883" y="296272"/>
                    <a:pt x="298674" y="481"/>
                    <a:pt x="663549" y="481"/>
                  </a:cubicBezTo>
                  <a:lnTo>
                    <a:pt x="663549" y="484"/>
                  </a:lnTo>
                  <a:cubicBezTo>
                    <a:pt x="1028424" y="484"/>
                    <a:pt x="1324215" y="296274"/>
                    <a:pt x="1324215" y="661150"/>
                  </a:cubicBezTo>
                  <a:lnTo>
                    <a:pt x="1324215" y="987043"/>
                  </a:lnTo>
                  <a:lnTo>
                    <a:pt x="1873693" y="987043"/>
                  </a:lnTo>
                  <a:lnTo>
                    <a:pt x="1873693" y="660666"/>
                  </a:lnTo>
                  <a:cubicBezTo>
                    <a:pt x="1873693" y="295791"/>
                    <a:pt x="2169484" y="0"/>
                    <a:pt x="253435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595829" y="4694417"/>
            <a:ext cx="1099435" cy="1041399"/>
            <a:chOff x="5412945" y="3105151"/>
            <a:chExt cx="1099435" cy="781049"/>
          </a:xfrm>
        </p:grpSpPr>
        <p:sp>
          <p:nvSpPr>
            <p:cNvPr id="83" name="Rounded Rectangle 82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4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639" y="4533550"/>
            <a:ext cx="1099435" cy="1041399"/>
            <a:chOff x="5412945" y="3105151"/>
            <a:chExt cx="1099435" cy="781049"/>
          </a:xfrm>
        </p:grpSpPr>
        <p:sp>
          <p:nvSpPr>
            <p:cNvPr id="86" name="Rounded Rectangle 85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7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205434" y="4372683"/>
            <a:ext cx="1099435" cy="1041399"/>
            <a:chOff x="5412945" y="3105151"/>
            <a:chExt cx="1099435" cy="781049"/>
          </a:xfrm>
        </p:grpSpPr>
        <p:sp>
          <p:nvSpPr>
            <p:cNvPr id="89" name="Rounded Rectangle 8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90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45609" y="4211817"/>
            <a:ext cx="1099435" cy="1041399"/>
            <a:chOff x="5412945" y="3105151"/>
            <a:chExt cx="1099435" cy="781049"/>
          </a:xfrm>
        </p:grpSpPr>
        <p:sp>
          <p:nvSpPr>
            <p:cNvPr id="59" name="Rounded Rectangle 5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75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46375" y="2531251"/>
            <a:ext cx="907821" cy="276999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+ app MD</a:t>
            </a:r>
          </a:p>
        </p:txBody>
      </p:sp>
      <p:sp>
        <p:nvSpPr>
          <p:cNvPr id="91" name="Diamond 87"/>
          <p:cNvSpPr/>
          <p:nvPr/>
        </p:nvSpPr>
        <p:spPr>
          <a:xfrm>
            <a:off x="2464594" y="260151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2" name="Diamond 87"/>
          <p:cNvSpPr/>
          <p:nvPr/>
        </p:nvSpPr>
        <p:spPr>
          <a:xfrm>
            <a:off x="5360852" y="218597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723850" y="4683935"/>
            <a:ext cx="695406" cy="340622"/>
            <a:chOff x="5580893" y="3459283"/>
            <a:chExt cx="695406" cy="255467"/>
          </a:xfrm>
        </p:grpSpPr>
        <p:sp>
          <p:nvSpPr>
            <p:cNvPr id="93" name="Rectangle 102"/>
            <p:cNvSpPr/>
            <p:nvPr/>
          </p:nvSpPr>
          <p:spPr>
            <a:xfrm>
              <a:off x="5824996" y="3469013"/>
              <a:ext cx="201273" cy="245737"/>
            </a:xfrm>
            <a:custGeom>
              <a:avLst/>
              <a:gdLst/>
              <a:ahLst/>
              <a:cxnLst/>
              <a:rect l="l" t="t" r="r" b="b"/>
              <a:pathLst>
                <a:path w="611982" h="657475">
                  <a:moveTo>
                    <a:pt x="333375" y="406262"/>
                  </a:moveTo>
                  <a:lnTo>
                    <a:pt x="561975" y="406262"/>
                  </a:lnTo>
                  <a:lnTo>
                    <a:pt x="561975" y="657475"/>
                  </a:lnTo>
                  <a:lnTo>
                    <a:pt x="333375" y="657475"/>
                  </a:lnTo>
                  <a:close/>
                  <a:moveTo>
                    <a:pt x="45244" y="406262"/>
                  </a:moveTo>
                  <a:lnTo>
                    <a:pt x="273844" y="406262"/>
                  </a:lnTo>
                  <a:lnTo>
                    <a:pt x="273844" y="657475"/>
                  </a:lnTo>
                  <a:lnTo>
                    <a:pt x="45244" y="657475"/>
                  </a:lnTo>
                  <a:close/>
                  <a:moveTo>
                    <a:pt x="171419" y="48695"/>
                  </a:moveTo>
                  <a:cubicBezTo>
                    <a:pt x="155741" y="47045"/>
                    <a:pt x="140358" y="52540"/>
                    <a:pt x="127064" y="68094"/>
                  </a:cubicBezTo>
                  <a:cubicBezTo>
                    <a:pt x="82391" y="123816"/>
                    <a:pt x="155802" y="169538"/>
                    <a:pt x="237066" y="176978"/>
                  </a:cubicBezTo>
                  <a:cubicBezTo>
                    <a:pt x="248675" y="178041"/>
                    <a:pt x="260444" y="178322"/>
                    <a:pt x="272053" y="177740"/>
                  </a:cubicBezTo>
                  <a:cubicBezTo>
                    <a:pt x="268136" y="122896"/>
                    <a:pt x="218451" y="53645"/>
                    <a:pt x="171419" y="48695"/>
                  </a:cubicBezTo>
                  <a:close/>
                  <a:moveTo>
                    <a:pt x="440565" y="48694"/>
                  </a:moveTo>
                  <a:cubicBezTo>
                    <a:pt x="393532" y="53644"/>
                    <a:pt x="343847" y="122895"/>
                    <a:pt x="339931" y="177739"/>
                  </a:cubicBezTo>
                  <a:cubicBezTo>
                    <a:pt x="351539" y="178321"/>
                    <a:pt x="363308" y="178040"/>
                    <a:pt x="374917" y="176977"/>
                  </a:cubicBezTo>
                  <a:cubicBezTo>
                    <a:pt x="456181" y="169537"/>
                    <a:pt x="529593" y="123815"/>
                    <a:pt x="484920" y="68093"/>
                  </a:cubicBezTo>
                  <a:cubicBezTo>
                    <a:pt x="471625" y="52539"/>
                    <a:pt x="456242" y="47044"/>
                    <a:pt x="440565" y="48694"/>
                  </a:cubicBezTo>
                  <a:close/>
                  <a:moveTo>
                    <a:pt x="448567" y="477"/>
                  </a:moveTo>
                  <a:cubicBezTo>
                    <a:pt x="475777" y="-2373"/>
                    <a:pt x="502500" y="7341"/>
                    <a:pt x="525630" y="34740"/>
                  </a:cubicBezTo>
                  <a:cubicBezTo>
                    <a:pt x="601817" y="130930"/>
                    <a:pt x="481063" y="209852"/>
                    <a:pt x="343333" y="224089"/>
                  </a:cubicBezTo>
                  <a:lnTo>
                    <a:pt x="580964" y="224089"/>
                  </a:lnTo>
                  <a:cubicBezTo>
                    <a:pt x="598095" y="224089"/>
                    <a:pt x="611982" y="241448"/>
                    <a:pt x="611982" y="262862"/>
                  </a:cubicBezTo>
                  <a:lnTo>
                    <a:pt x="611982" y="355059"/>
                  </a:lnTo>
                  <a:lnTo>
                    <a:pt x="338138" y="355059"/>
                  </a:lnTo>
                  <a:lnTo>
                    <a:pt x="338138" y="225202"/>
                  </a:lnTo>
                  <a:lnTo>
                    <a:pt x="337357" y="225369"/>
                  </a:lnTo>
                  <a:lnTo>
                    <a:pt x="337688" y="227094"/>
                  </a:lnTo>
                  <a:cubicBezTo>
                    <a:pt x="327155" y="227649"/>
                    <a:pt x="316546" y="227789"/>
                    <a:pt x="305967" y="226454"/>
                  </a:cubicBezTo>
                  <a:cubicBezTo>
                    <a:pt x="295404" y="227788"/>
                    <a:pt x="284812" y="227647"/>
                    <a:pt x="274296" y="227093"/>
                  </a:cubicBezTo>
                  <a:lnTo>
                    <a:pt x="274717" y="225390"/>
                  </a:lnTo>
                  <a:lnTo>
                    <a:pt x="273844" y="225202"/>
                  </a:lnTo>
                  <a:lnTo>
                    <a:pt x="273844" y="355059"/>
                  </a:lnTo>
                  <a:lnTo>
                    <a:pt x="0" y="355059"/>
                  </a:lnTo>
                  <a:lnTo>
                    <a:pt x="0" y="262862"/>
                  </a:lnTo>
                  <a:cubicBezTo>
                    <a:pt x="0" y="241448"/>
                    <a:pt x="13887" y="224089"/>
                    <a:pt x="31018" y="224089"/>
                  </a:cubicBezTo>
                  <a:lnTo>
                    <a:pt x="268646" y="224089"/>
                  </a:lnTo>
                  <a:cubicBezTo>
                    <a:pt x="130918" y="209852"/>
                    <a:pt x="10167" y="130930"/>
                    <a:pt x="86353" y="34741"/>
                  </a:cubicBezTo>
                  <a:cubicBezTo>
                    <a:pt x="155580" y="-47261"/>
                    <a:pt x="256978" y="29146"/>
                    <a:pt x="307289" y="126712"/>
                  </a:cubicBezTo>
                  <a:cubicBezTo>
                    <a:pt x="338790" y="61129"/>
                    <a:pt x="394637" y="6125"/>
                    <a:pt x="448567" y="4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0893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News Gothic MT"/>
                </a:rPr>
                <a:t>+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71884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News Gothic MT"/>
                </a:rPr>
                <a:t>=</a:t>
              </a:r>
              <a:endParaRPr lang="en-US" sz="1400" dirty="0" smtClean="0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96" name="Teardrop 95"/>
          <p:cNvSpPr/>
          <p:nvPr/>
        </p:nvSpPr>
        <p:spPr>
          <a:xfrm rot="18900000">
            <a:off x="8373422" y="4830730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8" name="Teardrop 97"/>
          <p:cNvSpPr/>
          <p:nvPr/>
        </p:nvSpPr>
        <p:spPr>
          <a:xfrm rot="18900000">
            <a:off x="5603467" y="2265895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20021" y="1985972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28394" y="3726653"/>
            <a:ext cx="3758415" cy="2093747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4" name="Shape 1202"/>
          <p:cNvSpPr/>
          <p:nvPr/>
        </p:nvSpPr>
        <p:spPr>
          <a:xfrm>
            <a:off x="5311970" y="4661601"/>
            <a:ext cx="847541" cy="591600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</p:spPr>
        <p:txBody>
          <a:bodyPr lIns="320025" tIns="0" rIns="0" bIns="0" anchor="ctr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8" name="Shape 1203"/>
          <p:cNvSpPr/>
          <p:nvPr/>
        </p:nvSpPr>
        <p:spPr>
          <a:xfrm>
            <a:off x="5348877" y="4805389"/>
            <a:ext cx="265199" cy="347999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672"/>
          <p:cNvSpPr/>
          <p:nvPr/>
        </p:nvSpPr>
        <p:spPr>
          <a:xfrm>
            <a:off x="4237067" y="1463800"/>
            <a:ext cx="4650180" cy="4514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Platform </a:t>
            </a:r>
            <a:r>
              <a:rPr lang="en-US" sz="1600" b="1" dirty="0" smtClean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Runtime (Elastic Runtime)</a:t>
            </a:r>
            <a:endParaRPr lang="en-US" sz="1600" b="1" dirty="0">
              <a:solidFill>
                <a:srgbClr val="1025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31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4591E-6 C 0.10712 0.07744 0.21858 0.10799 0.30712 0.10058 C 0.39566 0.09318 0.2651 0.00339 0.31684 -0.06048 " pathEditMode="relative" rAng="0" ptsTypes="fsf">
                                      <p:cBhvr>
                                        <p:cTn id="1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23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124 C 0.05035 0.01882 0.22032 0.11937 0.29323 0.10889 C 0.36615 0.0984 0.40851 -0.0256 0.43889 -0.06107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7825E-6 -1.5921E-6 C 3.57825E-6 0.00031 -0.12958 0.26998 -0.11604 0.34835 C -0.10249 0.42703 0.26871 0.28016 0.24266 0.37797 " pathEditMode="relative" rAng="0" ptsTypes="fsf">
                                      <p:cBhvr>
                                        <p:cTn id="4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213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1398E-6 -3.91546E-6 C 0.00035 -0.03548 0.01338 -0.15149 0.00174 -0.2132 C -0.0099 -0.27491 -0.28747 -0.34248 -0.30224 -0.37519 " pathEditMode="relative" rAng="0" ptsTypes="fsf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2" y="-18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69E-6 -3.80747E-6 C -4.25569E-6 0.00031 -0.10126 0.21414 -0.12732 0.32151 C -0.15337 0.42888 0.16172 0.34928 0.18256 0.39093 " pathEditMode="relative" rAng="0" ptsTypes="fsf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" y="21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39" grpId="0" build="p"/>
      <p:bldP spid="56" grpId="0" animBg="1"/>
      <p:bldP spid="57" grpId="0" animBg="1"/>
      <p:bldP spid="13" grpId="0"/>
      <p:bldP spid="91" grpId="0" animBg="1"/>
      <p:bldP spid="92" grpId="0" animBg="1"/>
      <p:bldP spid="92" grpId="1" animBg="1"/>
      <p:bldP spid="96" grpId="0" animBg="1"/>
      <p:bldP spid="96" grpId="1" animBg="1"/>
      <p:bldP spid="98" grpId="0" animBg="1"/>
      <p:bldP spid="98" grpId="1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4500"/>
            <a:ext cx="8178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83" b="1656"/>
          <a:stretch/>
        </p:blipFill>
        <p:spPr>
          <a:xfrm>
            <a:off x="114300" y="791464"/>
            <a:ext cx="8915400" cy="5340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0574" y="1066800"/>
            <a:ext cx="2595582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manifest.yml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Instances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Memory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Multiple apps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Names, hosts, path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Services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Environment </a:t>
            </a:r>
            <a:r>
              <a:rPr lang="en-US" dirty="0" err="1" smtClean="0"/>
              <a:t>vars</a:t>
            </a:r>
            <a:endParaRPr lang="en-U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91921" y="1854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Manifest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460053"/>
            <a:ext cx="3969771" cy="23466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758" y="2908300"/>
            <a:ext cx="4446691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6" y="190500"/>
            <a:ext cx="6785885" cy="590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5200" y="2197100"/>
            <a:ext cx="3009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Documentation on </a:t>
            </a:r>
            <a:r>
              <a:rPr lang="en-US" dirty="0" err="1" smtClean="0"/>
              <a:t>Manifest.yml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4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5" y="1477432"/>
            <a:ext cx="4098703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Each Cloud Foundry installation has a default </a:t>
            </a:r>
            <a:r>
              <a:rPr lang="en-US" sz="2000" i="1" dirty="0" smtClean="0"/>
              <a:t>app domain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provide a namespace from which to create routes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Requests for any routes created from the domain will be routed to Elastic Runtime.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can be shared or private in regards to PCF organizations </a:t>
            </a:r>
          </a:p>
        </p:txBody>
      </p:sp>
      <p:pic>
        <p:nvPicPr>
          <p:cNvPr id="5" name="Picture 4" descr="Screen Shot 2015-12-23 at 8.3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3" y="1746063"/>
            <a:ext cx="4448770" cy="2913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374" y="3919705"/>
            <a:ext cx="1003542" cy="296051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5560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20" y="1477446"/>
            <a:ext cx="3716825" cy="41105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HTTP requests are routed to apps pushed by a “ROUTE”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Apps ….to a Route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Routes…. to an App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Routes belong to a space</a:t>
            </a:r>
          </a:p>
        </p:txBody>
      </p:sp>
      <p:pic>
        <p:nvPicPr>
          <p:cNvPr id="5" name="Picture 4" descr="Screen Shot 2015-12-23 at 8.3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68" y="1477446"/>
            <a:ext cx="4320535" cy="350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887" y="4428911"/>
            <a:ext cx="1056827" cy="44999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9379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 and 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0" y="1477432"/>
            <a:ext cx="4320726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A wildcard entry (*) is added to the DNS for the app domain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The Router uses the subdomain to map to application instance(s)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Host and Domain are in a shared namespace.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No duplicates allowed!</a:t>
            </a:r>
          </a:p>
        </p:txBody>
      </p:sp>
      <p:pic>
        <p:nvPicPr>
          <p:cNvPr id="4" name="Picture 3" descr="Screen Shot 2016-01-20 at 11.1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2" y="1989459"/>
            <a:ext cx="4210780" cy="23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1 </a:t>
            </a:r>
            <a:r>
              <a:rPr lang="en-US" b="1" cap="all" dirty="0" smtClean="0">
                <a:solidFill>
                  <a:srgbClr val="138A7E"/>
                </a:solidFill>
              </a:rPr>
              <a:t>Pre-Requisites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INtro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500" y="647700"/>
            <a:ext cx="8420100" cy="50419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3: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ls</a:t>
            </a:r>
            <a:r>
              <a:rPr lang="en-US" sz="2400" dirty="0">
                <a:solidFill>
                  <a:srgbClr val="FFFFFF"/>
                </a:solidFill>
              </a:rPr>
              <a:t/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spring-</a:t>
            </a:r>
            <a:r>
              <a:rPr lang="en-US" sz="2400" dirty="0" err="1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push  [name]-spring-music –p spring-</a:t>
            </a:r>
            <a:r>
              <a:rPr lang="en-US" sz="2400" dirty="0" err="1" smtClean="0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[browse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app.</a:t>
            </a:r>
            <a:r>
              <a:rPr lang="en-US" sz="2400" i="1" dirty="0" smtClean="0">
                <a:solidFill>
                  <a:srgbClr val="FFFFFF"/>
                </a:solidFill>
              </a:rPr>
              <a:t>]</a:t>
            </a:r>
            <a:br>
              <a:rPr lang="en-US" sz="2400" i="1" dirty="0" smtClean="0">
                <a:solidFill>
                  <a:srgbClr val="FFFFFF"/>
                </a:solidFill>
              </a:rPr>
            </a:br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map-route </a:t>
            </a:r>
            <a:r>
              <a:rPr lang="en-US" sz="2400" dirty="0" smtClean="0">
                <a:solidFill>
                  <a:srgbClr val="FFFFFF"/>
                </a:solidFill>
              </a:rPr>
              <a:t>[name]-spring-music </a:t>
            </a:r>
            <a:r>
              <a:rPr lang="en-US" sz="2400" dirty="0" err="1" smtClean="0">
                <a:solidFill>
                  <a:srgbClr val="FFFFFF"/>
                </a:solidFill>
              </a:rPr>
              <a:t>apps.mia.ulti.io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 --</a:t>
            </a:r>
            <a:r>
              <a:rPr lang="en-US" sz="2400" dirty="0">
                <a:solidFill>
                  <a:srgbClr val="FFFFFF"/>
                </a:solidFill>
              </a:rPr>
              <a:t>hostname </a:t>
            </a:r>
            <a:r>
              <a:rPr lang="en-US" sz="2400" dirty="0" smtClean="0">
                <a:solidFill>
                  <a:srgbClr val="FFFFFF"/>
                </a:solidFill>
              </a:rPr>
              <a:t>[new-name]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</a:t>
            </a:r>
            <a:r>
              <a:rPr lang="en-US" sz="2400" i="1" dirty="0">
                <a:solidFill>
                  <a:srgbClr val="FFFFFF"/>
                </a:solidFill>
              </a:rPr>
              <a:t>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</a:t>
            </a:r>
            <a:r>
              <a:rPr lang="en-US" sz="2400" i="1" dirty="0" smtClean="0">
                <a:solidFill>
                  <a:srgbClr val="FFFFFF"/>
                </a:solidFill>
              </a:rPr>
              <a:t>route.</a:t>
            </a:r>
            <a:r>
              <a:rPr lang="en-US" sz="2400" i="1" dirty="0">
                <a:solidFill>
                  <a:srgbClr val="FFFFFF"/>
                </a:solidFill>
              </a:rPr>
              <a:t>]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4 </a:t>
            </a:r>
            <a:r>
              <a:rPr lang="en-US" b="1" cap="all" dirty="0" smtClean="0">
                <a:solidFill>
                  <a:srgbClr val="138A7E"/>
                </a:solidFill>
              </a:rPr>
              <a:t>CF </a:t>
            </a:r>
            <a:r>
              <a:rPr lang="en-US" b="1" cap="all" dirty="0" err="1" smtClean="0">
                <a:solidFill>
                  <a:srgbClr val="138A7E"/>
                </a:solidFill>
              </a:rPr>
              <a:t>MarketPlace</a:t>
            </a:r>
            <a:r>
              <a:rPr lang="en-US" b="1" cap="all" dirty="0" smtClean="0">
                <a:solidFill>
                  <a:srgbClr val="138A7E"/>
                </a:solidFill>
              </a:rPr>
              <a:t> &amp; CF Bind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23"/>
          <p:cNvCxnSpPr/>
          <p:nvPr/>
        </p:nvCxnSpPr>
        <p:spPr>
          <a:xfrm rot="10800000" flipH="1">
            <a:off x="594607" y="933565"/>
            <a:ext cx="7954799" cy="3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67582" y="152880"/>
            <a:ext cx="6593618" cy="78068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138A7E"/>
                </a:solidFill>
              </a:rPr>
              <a:t>“Marketplace” of Managed Services</a:t>
            </a:r>
            <a:endParaRPr lang="en-US" sz="2800" dirty="0">
              <a:solidFill>
                <a:srgbClr val="138A7E"/>
              </a:solidFill>
            </a:endParaRPr>
          </a:p>
        </p:txBody>
      </p:sp>
      <p:pic>
        <p:nvPicPr>
          <p:cNvPr id="34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116" y="6543071"/>
            <a:ext cx="616849" cy="340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05"/>
          <p:cNvSpPr txBox="1">
            <a:spLocks noGrp="1"/>
          </p:cNvSpPr>
          <p:nvPr>
            <p:ph type="body" idx="4294967295"/>
          </p:nvPr>
        </p:nvSpPr>
        <p:spPr>
          <a:xfrm>
            <a:off x="573761" y="1250701"/>
            <a:ext cx="3553739" cy="1848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FF"/>
                </a:solidFill>
              </a:rPr>
              <a:t>Managed Services </a:t>
            </a:r>
            <a:r>
              <a:rPr lang="en-US" sz="1600" dirty="0">
                <a:solidFill>
                  <a:srgbClr val="FFFFFF"/>
                </a:solidFill>
              </a:rPr>
              <a:t>are integrated with </a:t>
            </a:r>
            <a:r>
              <a:rPr lang="en-US" sz="1600" dirty="0" smtClean="0">
                <a:solidFill>
                  <a:srgbClr val="FFFFFF"/>
                </a:solidFill>
              </a:rPr>
              <a:t>PCF by </a:t>
            </a:r>
            <a:r>
              <a:rPr lang="en-US" sz="1600" dirty="0">
                <a:solidFill>
                  <a:srgbClr val="FFFFFF"/>
                </a:solidFill>
              </a:rPr>
              <a:t>implementing a documented </a:t>
            </a:r>
            <a:r>
              <a:rPr lang="en-US" sz="1600" dirty="0" smtClean="0">
                <a:solidFill>
                  <a:srgbClr val="FFFFFF"/>
                </a:solidFill>
              </a:rPr>
              <a:t>API.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A </a:t>
            </a:r>
            <a:r>
              <a:rPr lang="en-US" sz="1600" b="1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self-service</a:t>
            </a:r>
            <a:r>
              <a:rPr lang="en-US" sz="1600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 catalog of databases, analytics and middleware technologies</a:t>
            </a: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:</a:t>
            </a:r>
            <a:endParaRPr lang="en-US" sz="16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58" y="1104900"/>
            <a:ext cx="458221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" y="1134550"/>
            <a:ext cx="5884985" cy="425026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5969655" y="3259684"/>
            <a:ext cx="939145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70934" y="426720"/>
            <a:ext cx="8686804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Push </a:t>
            </a:r>
            <a:r>
              <a:rPr lang="en-US" dirty="0" err="1" smtClean="0"/>
              <a:t>PCFDemo</a:t>
            </a:r>
            <a:r>
              <a:rPr lang="en-US" dirty="0" smtClean="0"/>
              <a:t> ….and Bind a </a:t>
            </a:r>
            <a:r>
              <a:rPr lang="en-US" dirty="0" err="1" smtClean="0"/>
              <a:t>RabbitMQ</a:t>
            </a:r>
            <a:r>
              <a:rPr lang="en-US" dirty="0" smtClean="0"/>
              <a:t> service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38" y="3048000"/>
            <a:ext cx="1854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Creating and binding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21" y="1701799"/>
            <a:ext cx="5169845" cy="4165600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122704" y="3597585"/>
            <a:ext cx="4368800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0633" y="4798657"/>
            <a:ext cx="169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</a:t>
            </a:r>
          </a:p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Runtime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42"/>
          <p:cNvSpPr/>
          <p:nvPr/>
        </p:nvSpPr>
        <p:spPr>
          <a:xfrm>
            <a:off x="2191812" y="4619628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938" y="1916881"/>
            <a:ext cx="2590799" cy="591635"/>
            <a:chOff x="3448049" y="1498378"/>
            <a:chExt cx="2590799" cy="443726"/>
          </a:xfrm>
        </p:grpSpPr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3448049" y="1498378"/>
              <a:ext cx="2590799" cy="443726"/>
            </a:xfrm>
            <a:prstGeom prst="roundRect">
              <a:avLst>
                <a:gd name="adj" fmla="val 4579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DB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4" name="Oval 194"/>
            <p:cNvSpPr/>
            <p:nvPr/>
          </p:nvSpPr>
          <p:spPr>
            <a:xfrm>
              <a:off x="3511555" y="1612382"/>
              <a:ext cx="206829" cy="215718"/>
            </a:xfrm>
            <a:custGeom>
              <a:avLst/>
              <a:gdLst/>
              <a:ahLst/>
              <a:cxnLst/>
              <a:rect l="l" t="t" r="r" b="b"/>
              <a:pathLst>
                <a:path w="564449" h="588709">
                  <a:moveTo>
                    <a:pt x="0" y="333271"/>
                  </a:moveTo>
                  <a:cubicBezTo>
                    <a:pt x="0" y="377805"/>
                    <a:pt x="126357" y="413907"/>
                    <a:pt x="282225" y="413907"/>
                  </a:cubicBezTo>
                  <a:cubicBezTo>
                    <a:pt x="438093" y="413907"/>
                    <a:pt x="564449" y="377805"/>
                    <a:pt x="564449" y="333271"/>
                  </a:cubicBezTo>
                  <a:lnTo>
                    <a:pt x="564449" y="508074"/>
                  </a:lnTo>
                  <a:lnTo>
                    <a:pt x="564449" y="508574"/>
                  </a:lnTo>
                  <a:lnTo>
                    <a:pt x="564273" y="508574"/>
                  </a:lnTo>
                  <a:cubicBezTo>
                    <a:pt x="563495" y="552879"/>
                    <a:pt x="437504" y="588709"/>
                    <a:pt x="282225" y="588709"/>
                  </a:cubicBezTo>
                  <a:cubicBezTo>
                    <a:pt x="126946" y="588709"/>
                    <a:pt x="956" y="552879"/>
                    <a:pt x="177" y="508574"/>
                  </a:cubicBezTo>
                  <a:lnTo>
                    <a:pt x="0" y="508574"/>
                  </a:lnTo>
                  <a:lnTo>
                    <a:pt x="0" y="508074"/>
                  </a:lnTo>
                  <a:close/>
                  <a:moveTo>
                    <a:pt x="0" y="111919"/>
                  </a:moveTo>
                  <a:cubicBezTo>
                    <a:pt x="0" y="156453"/>
                    <a:pt x="126357" y="192555"/>
                    <a:pt x="282225" y="192555"/>
                  </a:cubicBezTo>
                  <a:cubicBezTo>
                    <a:pt x="438093" y="192555"/>
                    <a:pt x="564449" y="156453"/>
                    <a:pt x="564449" y="111919"/>
                  </a:cubicBezTo>
                  <a:lnTo>
                    <a:pt x="564449" y="286722"/>
                  </a:lnTo>
                  <a:lnTo>
                    <a:pt x="564449" y="287222"/>
                  </a:lnTo>
                  <a:lnTo>
                    <a:pt x="564273" y="287222"/>
                  </a:lnTo>
                  <a:cubicBezTo>
                    <a:pt x="563495" y="331527"/>
                    <a:pt x="437504" y="367357"/>
                    <a:pt x="282225" y="367357"/>
                  </a:cubicBezTo>
                  <a:cubicBezTo>
                    <a:pt x="126946" y="367357"/>
                    <a:pt x="956" y="331527"/>
                    <a:pt x="177" y="287222"/>
                  </a:cubicBezTo>
                  <a:lnTo>
                    <a:pt x="0" y="287222"/>
                  </a:lnTo>
                  <a:lnTo>
                    <a:pt x="0" y="286722"/>
                  </a:lnTo>
                  <a:close/>
                  <a:moveTo>
                    <a:pt x="282224" y="0"/>
                  </a:moveTo>
                  <a:cubicBezTo>
                    <a:pt x="429518" y="0"/>
                    <a:pt x="548924" y="34116"/>
                    <a:pt x="548924" y="76200"/>
                  </a:cubicBezTo>
                  <a:cubicBezTo>
                    <a:pt x="548924" y="118284"/>
                    <a:pt x="429518" y="152400"/>
                    <a:pt x="282224" y="152400"/>
                  </a:cubicBezTo>
                  <a:cubicBezTo>
                    <a:pt x="134930" y="152400"/>
                    <a:pt x="15524" y="118284"/>
                    <a:pt x="15524" y="76200"/>
                  </a:cubicBezTo>
                  <a:cubicBezTo>
                    <a:pt x="15524" y="34116"/>
                    <a:pt x="134930" y="0"/>
                    <a:pt x="28222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70278" y="1905014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374631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74631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1217143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1217143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627137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27137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271377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reserve resources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220008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744260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46317" y="375867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222065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6271377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obtain connection data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304800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CLI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2831917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Cloud Controller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5359034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Broker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7886151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Data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2" name="Rectangle 76"/>
          <p:cNvSpPr/>
          <p:nvPr/>
        </p:nvSpPr>
        <p:spPr>
          <a:xfrm>
            <a:off x="3189576" y="3713839"/>
            <a:ext cx="199082" cy="354228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3" name="Rectangle 175"/>
          <p:cNvSpPr/>
          <p:nvPr/>
        </p:nvSpPr>
        <p:spPr>
          <a:xfrm>
            <a:off x="5702466" y="3713841"/>
            <a:ext cx="227549" cy="303395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1"/>
          <p:cNvSpPr/>
          <p:nvPr/>
        </p:nvSpPr>
        <p:spPr>
          <a:xfrm>
            <a:off x="628650" y="3746501"/>
            <a:ext cx="266700" cy="283227"/>
          </a:xfrm>
          <a:custGeom>
            <a:avLst/>
            <a:gdLst/>
            <a:ahLst/>
            <a:cxnLst/>
            <a:rect l="l" t="t" r="r" b="b"/>
            <a:pathLst>
              <a:path w="266700" h="212420">
                <a:moveTo>
                  <a:pt x="133255" y="122545"/>
                </a:moveTo>
                <a:lnTo>
                  <a:pt x="133255" y="148126"/>
                </a:lnTo>
                <a:lnTo>
                  <a:pt x="210911" y="148126"/>
                </a:lnTo>
                <a:lnTo>
                  <a:pt x="210911" y="122545"/>
                </a:lnTo>
                <a:close/>
                <a:moveTo>
                  <a:pt x="33175" y="28452"/>
                </a:moveTo>
                <a:lnTo>
                  <a:pt x="33175" y="57271"/>
                </a:lnTo>
                <a:lnTo>
                  <a:pt x="93453" y="88214"/>
                </a:lnTo>
                <a:lnTo>
                  <a:pt x="33175" y="119157"/>
                </a:lnTo>
                <a:lnTo>
                  <a:pt x="33175" y="147975"/>
                </a:lnTo>
                <a:lnTo>
                  <a:pt x="125592" y="100534"/>
                </a:lnTo>
                <a:lnTo>
                  <a:pt x="125592" y="75894"/>
                </a:lnTo>
                <a:close/>
                <a:moveTo>
                  <a:pt x="21117" y="0"/>
                </a:moveTo>
                <a:lnTo>
                  <a:pt x="245583" y="0"/>
                </a:lnTo>
                <a:cubicBezTo>
                  <a:pt x="257246" y="0"/>
                  <a:pt x="266700" y="9454"/>
                  <a:pt x="266700" y="21117"/>
                </a:cubicBezTo>
                <a:lnTo>
                  <a:pt x="266700" y="191303"/>
                </a:lnTo>
                <a:cubicBezTo>
                  <a:pt x="266700" y="202966"/>
                  <a:pt x="257246" y="212420"/>
                  <a:pt x="245583" y="212420"/>
                </a:cubicBezTo>
                <a:lnTo>
                  <a:pt x="21117" y="212420"/>
                </a:lnTo>
                <a:cubicBezTo>
                  <a:pt x="9454" y="212420"/>
                  <a:pt x="0" y="202966"/>
                  <a:pt x="0" y="191303"/>
                </a:cubicBezTo>
                <a:lnTo>
                  <a:pt x="0" y="21117"/>
                </a:lnTo>
                <a:cubicBezTo>
                  <a:pt x="0" y="9454"/>
                  <a:pt x="9454" y="0"/>
                  <a:pt x="2111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5" name="Oval 170"/>
          <p:cNvSpPr/>
          <p:nvPr/>
        </p:nvSpPr>
        <p:spPr>
          <a:xfrm>
            <a:off x="8227944" y="3733503"/>
            <a:ext cx="230829" cy="296224"/>
          </a:xfrm>
          <a:custGeom>
            <a:avLst/>
            <a:gdLst/>
            <a:ahLst/>
            <a:cxnLst/>
            <a:rect l="l" t="t" r="r" b="b"/>
            <a:pathLst>
              <a:path w="230829" h="222168">
                <a:moveTo>
                  <a:pt x="0" y="122119"/>
                </a:moveTo>
                <a:cubicBezTo>
                  <a:pt x="0" y="138438"/>
                  <a:pt x="46300" y="151666"/>
                  <a:pt x="103414" y="151666"/>
                </a:cubicBezTo>
                <a:lnTo>
                  <a:pt x="103414" y="215718"/>
                </a:lnTo>
                <a:cubicBezTo>
                  <a:pt x="46516" y="215718"/>
                  <a:pt x="350" y="202589"/>
                  <a:pt x="65" y="186355"/>
                </a:cubicBezTo>
                <a:lnTo>
                  <a:pt x="0" y="186355"/>
                </a:lnTo>
                <a:lnTo>
                  <a:pt x="0" y="186171"/>
                </a:lnTo>
                <a:close/>
                <a:moveTo>
                  <a:pt x="0" y="41010"/>
                </a:moveTo>
                <a:cubicBezTo>
                  <a:pt x="0" y="57328"/>
                  <a:pt x="46300" y="70557"/>
                  <a:pt x="103414" y="70557"/>
                </a:cubicBezTo>
                <a:lnTo>
                  <a:pt x="103414" y="134609"/>
                </a:lnTo>
                <a:cubicBezTo>
                  <a:pt x="46516" y="134609"/>
                  <a:pt x="350" y="121480"/>
                  <a:pt x="65" y="105246"/>
                </a:cubicBezTo>
                <a:lnTo>
                  <a:pt x="0" y="105246"/>
                </a:lnTo>
                <a:lnTo>
                  <a:pt x="0" y="105062"/>
                </a:lnTo>
                <a:close/>
                <a:moveTo>
                  <a:pt x="118336" y="0"/>
                </a:moveTo>
                <a:lnTo>
                  <a:pt x="127085" y="0"/>
                </a:lnTo>
                <a:cubicBezTo>
                  <a:pt x="130281" y="0"/>
                  <a:pt x="132871" y="2591"/>
                  <a:pt x="132871" y="5786"/>
                </a:cubicBezTo>
                <a:cubicBezTo>
                  <a:pt x="132871" y="12636"/>
                  <a:pt x="133896" y="18535"/>
                  <a:pt x="135109" y="25202"/>
                </a:cubicBezTo>
                <a:cubicBezTo>
                  <a:pt x="143884" y="26925"/>
                  <a:pt x="152199" y="29931"/>
                  <a:pt x="159722" y="34255"/>
                </a:cubicBezTo>
                <a:cubicBezTo>
                  <a:pt x="165117" y="29779"/>
                  <a:pt x="169825" y="25852"/>
                  <a:pt x="174350" y="20459"/>
                </a:cubicBezTo>
                <a:cubicBezTo>
                  <a:pt x="176404" y="18011"/>
                  <a:pt x="180054" y="17692"/>
                  <a:pt x="182502" y="19746"/>
                </a:cubicBezTo>
                <a:lnTo>
                  <a:pt x="189333" y="25478"/>
                </a:lnTo>
                <a:lnTo>
                  <a:pt x="190381" y="26357"/>
                </a:lnTo>
                <a:lnTo>
                  <a:pt x="197212" y="32089"/>
                </a:lnTo>
                <a:cubicBezTo>
                  <a:pt x="199660" y="34143"/>
                  <a:pt x="199979" y="37793"/>
                  <a:pt x="197925" y="40241"/>
                </a:cubicBezTo>
                <a:cubicBezTo>
                  <a:pt x="193510" y="45502"/>
                  <a:pt x="190499" y="50693"/>
                  <a:pt x="187132" y="56600"/>
                </a:cubicBezTo>
                <a:cubicBezTo>
                  <a:pt x="192683" y="63368"/>
                  <a:pt x="197246" y="70971"/>
                  <a:pt x="200399" y="79280"/>
                </a:cubicBezTo>
                <a:cubicBezTo>
                  <a:pt x="207506" y="79319"/>
                  <a:pt x="213695" y="79351"/>
                  <a:pt x="220704" y="78115"/>
                </a:cubicBezTo>
                <a:cubicBezTo>
                  <a:pt x="223851" y="77560"/>
                  <a:pt x="226852" y="79661"/>
                  <a:pt x="227407" y="82808"/>
                </a:cubicBezTo>
                <a:lnTo>
                  <a:pt x="228955" y="91590"/>
                </a:lnTo>
                <a:lnTo>
                  <a:pt x="229193" y="92937"/>
                </a:lnTo>
                <a:lnTo>
                  <a:pt x="230741" y="101719"/>
                </a:lnTo>
                <a:cubicBezTo>
                  <a:pt x="231296" y="104866"/>
                  <a:pt x="229195" y="107867"/>
                  <a:pt x="226048" y="108422"/>
                </a:cubicBezTo>
                <a:cubicBezTo>
                  <a:pt x="219251" y="109621"/>
                  <a:pt x="213585" y="111676"/>
                  <a:pt x="207170" y="114051"/>
                </a:cubicBezTo>
                <a:cubicBezTo>
                  <a:pt x="207083" y="123369"/>
                  <a:pt x="205567" y="132345"/>
                  <a:pt x="202673" y="140719"/>
                </a:cubicBezTo>
                <a:cubicBezTo>
                  <a:pt x="207974" y="145217"/>
                  <a:pt x="212637" y="149143"/>
                  <a:pt x="218693" y="152639"/>
                </a:cubicBezTo>
                <a:cubicBezTo>
                  <a:pt x="221461" y="154237"/>
                  <a:pt x="222409" y="157776"/>
                  <a:pt x="220811" y="160543"/>
                </a:cubicBezTo>
                <a:lnTo>
                  <a:pt x="216352" y="168266"/>
                </a:lnTo>
                <a:lnTo>
                  <a:pt x="215669" y="169450"/>
                </a:lnTo>
                <a:lnTo>
                  <a:pt x="211210" y="177173"/>
                </a:lnTo>
                <a:cubicBezTo>
                  <a:pt x="209612" y="179941"/>
                  <a:pt x="206073" y="180889"/>
                  <a:pt x="203306" y="179291"/>
                </a:cubicBezTo>
                <a:cubicBezTo>
                  <a:pt x="197338" y="175845"/>
                  <a:pt x="191685" y="173779"/>
                  <a:pt x="185257" y="171480"/>
                </a:cubicBezTo>
                <a:cubicBezTo>
                  <a:pt x="179562" y="178286"/>
                  <a:pt x="172757" y="184107"/>
                  <a:pt x="165190" y="188824"/>
                </a:cubicBezTo>
                <a:cubicBezTo>
                  <a:pt x="166330" y="195504"/>
                  <a:pt x="167384" y="201397"/>
                  <a:pt x="169727" y="207834"/>
                </a:cubicBezTo>
                <a:cubicBezTo>
                  <a:pt x="170820" y="210837"/>
                  <a:pt x="169272" y="214157"/>
                  <a:pt x="166269" y="215250"/>
                </a:cubicBezTo>
                <a:lnTo>
                  <a:pt x="157889" y="218300"/>
                </a:lnTo>
                <a:lnTo>
                  <a:pt x="156604" y="218768"/>
                </a:lnTo>
                <a:lnTo>
                  <a:pt x="148224" y="221818"/>
                </a:lnTo>
                <a:cubicBezTo>
                  <a:pt x="145222" y="222911"/>
                  <a:pt x="141901" y="221362"/>
                  <a:pt x="140808" y="218359"/>
                </a:cubicBezTo>
                <a:cubicBezTo>
                  <a:pt x="138516" y="212062"/>
                  <a:pt x="135614" y="206956"/>
                  <a:pt x="132286" y="201261"/>
                </a:cubicBezTo>
                <a:lnTo>
                  <a:pt x="118336" y="202496"/>
                </a:lnTo>
                <a:lnTo>
                  <a:pt x="118336" y="159214"/>
                </a:lnTo>
                <a:cubicBezTo>
                  <a:pt x="144027" y="159165"/>
                  <a:pt x="164829" y="138314"/>
                  <a:pt x="164829" y="112605"/>
                </a:cubicBezTo>
                <a:cubicBezTo>
                  <a:pt x="164829" y="86895"/>
                  <a:pt x="144027" y="66045"/>
                  <a:pt x="118336" y="65995"/>
                </a:cubicBezTo>
                <a:close/>
                <a:moveTo>
                  <a:pt x="103414" y="0"/>
                </a:moveTo>
                <a:lnTo>
                  <a:pt x="103414" y="55843"/>
                </a:lnTo>
                <a:cubicBezTo>
                  <a:pt x="49442" y="55843"/>
                  <a:pt x="5689" y="43342"/>
                  <a:pt x="5689" y="27922"/>
                </a:cubicBezTo>
                <a:cubicBezTo>
                  <a:pt x="5689" y="12501"/>
                  <a:pt x="49442" y="0"/>
                  <a:pt x="10341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6" name="Right Arrow 35"/>
          <p:cNvSpPr/>
          <p:nvPr/>
        </p:nvSpPr>
        <p:spPr>
          <a:xfrm rot="16200000">
            <a:off x="3082884" y="2562357"/>
            <a:ext cx="412484" cy="304800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70796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What about Services NOT in the marketplace?</a:t>
            </a:r>
            <a:endParaRPr lang="en-US" sz="2800" dirty="0">
              <a:solidFill>
                <a:srgbClr val="138A7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Hard-code Connection Info</a:t>
            </a:r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User-Provided Services: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01352"/>
            <a:ext cx="12484799" cy="2253359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6342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1634"/>
            <a:ext cx="8686800" cy="2280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User-Provided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4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Binding Services to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3" y="1790700"/>
            <a:ext cx="8763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769898"/>
            <a:ext cx="8712200" cy="521180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4: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ls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push  [name]-demo –p </a:t>
            </a: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[browse to </a:t>
            </a:r>
            <a:r>
              <a:rPr lang="en-US" sz="2400" i="1" dirty="0" err="1" smtClean="0">
                <a:solidFill>
                  <a:srgbClr val="FFFFFF"/>
                </a:solidFill>
              </a:rPr>
              <a:t>url</a:t>
            </a:r>
            <a:r>
              <a:rPr lang="en-US" sz="2400" i="1" dirty="0" smtClean="0">
                <a:solidFill>
                  <a:srgbClr val="FFFFFF"/>
                </a:solidFill>
              </a:rPr>
              <a:t> created for app.]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marketplace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create-service </a:t>
            </a:r>
            <a:r>
              <a:rPr lang="en-US" sz="2400" dirty="0" smtClean="0">
                <a:solidFill>
                  <a:srgbClr val="FFFFFF"/>
                </a:solidFill>
              </a:rPr>
              <a:t>p-</a:t>
            </a:r>
            <a:r>
              <a:rPr lang="en-US" sz="2400" dirty="0" err="1" smtClean="0">
                <a:solidFill>
                  <a:srgbClr val="FFFFFF"/>
                </a:solidFill>
              </a:rPr>
              <a:t>rabbitmq</a:t>
            </a:r>
            <a:r>
              <a:rPr lang="en-US" sz="2400" dirty="0" smtClean="0">
                <a:solidFill>
                  <a:srgbClr val="FFFFFF"/>
                </a:solidFill>
              </a:rPr>
              <a:t> standard </a:t>
            </a:r>
            <a:r>
              <a:rPr lang="en-US" sz="2400" dirty="0" smtClean="0">
                <a:solidFill>
                  <a:srgbClr val="FFFFFF"/>
                </a:solidFill>
              </a:rPr>
              <a:t>[name]-RMQ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bind-service [name]-demo [name]-RMQ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create-user-provided-</a:t>
            </a:r>
            <a:r>
              <a:rPr lang="en-US" dirty="0">
                <a:solidFill>
                  <a:srgbClr val="FFFFFF"/>
                </a:solidFill>
              </a:rPr>
              <a:t>service  </a:t>
            </a:r>
            <a:r>
              <a:rPr lang="en-US" dirty="0" smtClean="0">
                <a:solidFill>
                  <a:srgbClr val="FFFFFF"/>
                </a:solidFill>
              </a:rPr>
              <a:t>[name]-UPS -</a:t>
            </a:r>
            <a:r>
              <a:rPr lang="en-US" dirty="0">
                <a:solidFill>
                  <a:srgbClr val="FFFFFF"/>
                </a:solidFill>
              </a:rPr>
              <a:t>p "username, </a:t>
            </a:r>
            <a:r>
              <a:rPr lang="en-US" dirty="0" smtClean="0">
                <a:solidFill>
                  <a:srgbClr val="FFFFFF"/>
                </a:solidFill>
              </a:rPr>
              <a:t>password, </a:t>
            </a:r>
            <a:r>
              <a:rPr lang="en-US" dirty="0" err="1" smtClean="0">
                <a:solidFill>
                  <a:srgbClr val="FFFFFF"/>
                </a:solidFill>
              </a:rPr>
              <a:t>url</a:t>
            </a:r>
            <a:r>
              <a:rPr lang="en-US" dirty="0" smtClean="0">
                <a:solidFill>
                  <a:srgbClr val="FFFFFF"/>
                </a:solidFill>
              </a:rPr>
              <a:t>”</a:t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</a:t>
            </a:r>
            <a:r>
              <a:rPr lang="en-US" sz="2400" dirty="0">
                <a:solidFill>
                  <a:srgbClr val="FFFFFF"/>
                </a:solidFill>
              </a:rPr>
              <a:t>service [name]-demo [name]</a:t>
            </a:r>
            <a:r>
              <a:rPr lang="en-US" sz="2400" dirty="0" smtClean="0">
                <a:solidFill>
                  <a:srgbClr val="FFFFFF"/>
                </a:solidFill>
              </a:rPr>
              <a:t>-UPS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[name]-demo</a:t>
            </a:r>
          </a:p>
        </p:txBody>
      </p:sp>
    </p:spTree>
    <p:extLst>
      <p:ext uri="{BB962C8B-B14F-4D97-AF65-F5344CB8AC3E}">
        <p14:creationId xmlns:p14="http://schemas.microsoft.com/office/powerpoint/2010/main" val="19227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5 </a:t>
            </a:r>
            <a:r>
              <a:rPr lang="en-US" b="1" cap="all" dirty="0" smtClean="0">
                <a:solidFill>
                  <a:srgbClr val="138A7E"/>
                </a:solidFill>
              </a:rPr>
              <a:t>CF ENV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200" y="1021081"/>
            <a:ext cx="402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Download sample apps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(Check your email)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200" y="2405385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. Install the PCF Command Line Interface  (</a:t>
            </a:r>
            <a:r>
              <a:rPr lang="en-US" dirty="0">
                <a:solidFill>
                  <a:srgbClr val="FFFFFF"/>
                </a:solidFill>
              </a:rPr>
              <a:t>CLI  </a:t>
            </a:r>
            <a:r>
              <a:rPr lang="en-US" dirty="0" smtClean="0">
                <a:solidFill>
                  <a:srgbClr val="FFFFFF"/>
                </a:solidFill>
              </a:rPr>
              <a:t>is available at 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https://apps.paas.mia.ulti.io/tools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200" y="3789681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3. Make sure you can Login with your credentials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100" y="4589783"/>
            <a:ext cx="84455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login   -a https://api.paas.mia.ulti.io   -u user#   -p user#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Pre-Requisites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50803"/>
            <a:ext cx="5912770" cy="602919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0" y="342900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138A7E"/>
                </a:solidFill>
              </a:rPr>
              <a:t>Env</a:t>
            </a:r>
            <a:r>
              <a:rPr lang="en-US" dirty="0" smtClean="0">
                <a:solidFill>
                  <a:srgbClr val="138A7E"/>
                </a:solidFill>
              </a:rPr>
              <a:t> </a:t>
            </a:r>
            <a:r>
              <a:rPr lang="en-US" dirty="0" err="1" smtClean="0">
                <a:solidFill>
                  <a:srgbClr val="138A7E"/>
                </a:solidFill>
              </a:rPr>
              <a:t>Vars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96" y="1587500"/>
            <a:ext cx="3344008" cy="41402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Other Environment Variables 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57200"/>
            <a:ext cx="8305800" cy="5435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5: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[Option - bind a new database service to this app and restart it]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set-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[</a:t>
            </a:r>
            <a:r>
              <a:rPr lang="en-US" sz="2400" dirty="0" err="1" smtClean="0">
                <a:solidFill>
                  <a:srgbClr val="FFFFFF"/>
                </a:solidFill>
              </a:rPr>
              <a:t>env_name</a:t>
            </a:r>
            <a:r>
              <a:rPr lang="en-US" sz="2400" dirty="0" smtClean="0">
                <a:solidFill>
                  <a:srgbClr val="FFFFFF"/>
                </a:solidFill>
              </a:rPr>
              <a:t>] [</a:t>
            </a:r>
            <a:r>
              <a:rPr lang="en-US" sz="2400" dirty="0" err="1" smtClean="0">
                <a:solidFill>
                  <a:srgbClr val="FFFFFF"/>
                </a:solidFill>
              </a:rPr>
              <a:t>env_value</a:t>
            </a:r>
            <a:r>
              <a:rPr lang="en-US" sz="2400" dirty="0" smtClean="0">
                <a:solidFill>
                  <a:srgbClr val="FFFFFF"/>
                </a:solidFill>
              </a:rPr>
              <a:t>]</a:t>
            </a:r>
            <a:endParaRPr lang="en-US" sz="2400" dirty="0" smtClean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restart </a:t>
            </a:r>
            <a:r>
              <a:rPr lang="en-US" sz="2000" dirty="0">
                <a:solidFill>
                  <a:srgbClr val="FFFFFF"/>
                </a:solidFill>
              </a:rPr>
              <a:t>[name]-spring-music</a:t>
            </a:r>
          </a:p>
          <a:p>
            <a:endParaRPr lang="en-US" sz="2000" dirty="0" smtClean="0">
              <a:solidFill>
                <a:srgbClr val="83EEE3"/>
              </a:solidFill>
            </a:endParaRPr>
          </a:p>
          <a:p>
            <a:r>
              <a:rPr lang="en-US" sz="2000" dirty="0" smtClean="0">
                <a:solidFill>
                  <a:srgbClr val="83EEE3"/>
                </a:solidFill>
              </a:rPr>
              <a:t>[view the (</a:t>
            </a:r>
            <a:r>
              <a:rPr lang="en-US" sz="2000" dirty="0" err="1" smtClean="0">
                <a:solidFill>
                  <a:srgbClr val="83EEE3"/>
                </a:solidFill>
              </a:rPr>
              <a:t>i</a:t>
            </a:r>
            <a:r>
              <a:rPr lang="en-US" sz="2000" dirty="0" smtClean="0">
                <a:solidFill>
                  <a:srgbClr val="83EEE3"/>
                </a:solidFill>
              </a:rPr>
              <a:t>) in the browser to confirm the database is being used]</a:t>
            </a:r>
          </a:p>
        </p:txBody>
      </p:sp>
    </p:spTree>
    <p:extLst>
      <p:ext uri="{BB962C8B-B14F-4D97-AF65-F5344CB8AC3E}">
        <p14:creationId xmlns:p14="http://schemas.microsoft.com/office/powerpoint/2010/main" val="419690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6 </a:t>
            </a:r>
            <a:r>
              <a:rPr lang="en-US" b="1" cap="all" dirty="0" smtClean="0">
                <a:solidFill>
                  <a:srgbClr val="138A7E"/>
                </a:solidFill>
              </a:rPr>
              <a:t>CF Scale &amp; quota/Roles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The App-Container Approach - Scaling</a:t>
            </a:r>
            <a:endParaRPr lang="en-US" sz="2800" i="1" dirty="0">
              <a:solidFill>
                <a:srgbClr val="138A7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37753" y="1726425"/>
            <a:ext cx="6204086" cy="457200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 rot="16200000">
            <a:off x="-382796" y="3825398"/>
            <a:ext cx="477519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286000" y="248265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Oval 194"/>
          <p:cNvSpPr/>
          <p:nvPr/>
        </p:nvSpPr>
        <p:spPr>
          <a:xfrm>
            <a:off x="2349526" y="2634661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2482657"/>
            <a:ext cx="1533402" cy="591635"/>
            <a:chOff x="5181600" y="2326964"/>
            <a:chExt cx="1533402" cy="443726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2022" y="4042105"/>
            <a:ext cx="1533402" cy="59163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     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3" name="Teardrop 133"/>
          <p:cNvSpPr/>
          <p:nvPr/>
        </p:nvSpPr>
        <p:spPr>
          <a:xfrm rot="11254553">
            <a:off x="4169607" y="4123010"/>
            <a:ext cx="239023" cy="281217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57300" y="5020147"/>
            <a:ext cx="1099435" cy="1041399"/>
            <a:chOff x="5412945" y="3105151"/>
            <a:chExt cx="1099435" cy="781049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6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49026" y="5020147"/>
            <a:ext cx="1099435" cy="1041399"/>
            <a:chOff x="5412945" y="3105151"/>
            <a:chExt cx="1099435" cy="781049"/>
          </a:xfrm>
        </p:grpSpPr>
        <p:sp>
          <p:nvSpPr>
            <p:cNvPr id="18" name="Rounded Rectangle 17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9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40733" y="5020147"/>
            <a:ext cx="1099435" cy="1041399"/>
            <a:chOff x="5412945" y="3105151"/>
            <a:chExt cx="1099435" cy="7810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2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cxnSp>
        <p:nvCxnSpPr>
          <p:cNvPr id="24" name="Straight Connector 23"/>
          <p:cNvCxnSpPr>
            <a:stCxn id="7" idx="3"/>
            <a:endCxn id="10" idx="1"/>
          </p:cNvCxnSpPr>
          <p:nvPr/>
        </p:nvCxnSpPr>
        <p:spPr>
          <a:xfrm>
            <a:off x="3819402" y="2778473"/>
            <a:ext cx="21919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ardrop 25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39" name="Straight Arrow Connector 38"/>
          <p:cNvCxnSpPr>
            <a:stCxn id="10" idx="2"/>
            <a:endCxn id="12" idx="0"/>
          </p:cNvCxnSpPr>
          <p:nvPr/>
        </p:nvCxnSpPr>
        <p:spPr>
          <a:xfrm flipH="1">
            <a:off x="4798723" y="3074292"/>
            <a:ext cx="6578" cy="967813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955572" y="4133827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2"/>
          <p:cNvSpPr/>
          <p:nvPr/>
        </p:nvSpPr>
        <p:spPr>
          <a:xfrm>
            <a:off x="1889505" y="4977616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599090" y="3806462"/>
            <a:ext cx="1038662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Access App</a:t>
            </a:r>
            <a:endParaRPr lang="en-US" sz="1400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398080" y="4633741"/>
            <a:ext cx="758647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"/>
          <p:cNvSpPr/>
          <p:nvPr/>
        </p:nvSpPr>
        <p:spPr>
          <a:xfrm rot="5400000">
            <a:off x="3363424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8" name="Rounded Rectangle 9"/>
          <p:cNvSpPr/>
          <p:nvPr/>
        </p:nvSpPr>
        <p:spPr>
          <a:xfrm>
            <a:off x="3951726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3" name="Curved Connector 52"/>
          <p:cNvCxnSpPr>
            <a:stCxn id="48" idx="3"/>
            <a:endCxn id="15" idx="1"/>
          </p:cNvCxnSpPr>
          <p:nvPr/>
        </p:nvCxnSpPr>
        <p:spPr>
          <a:xfrm>
            <a:off x="1637769" y="4323975"/>
            <a:ext cx="1419539" cy="1216860"/>
          </a:xfrm>
          <a:prstGeom prst="curvedConnector3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955572" y="4323973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5" idx="0"/>
          </p:cNvCxnSpPr>
          <p:nvPr/>
        </p:nvCxnSpPr>
        <p:spPr>
          <a:xfrm flipV="1">
            <a:off x="3607013" y="4633741"/>
            <a:ext cx="706873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94708" y="4625413"/>
            <a:ext cx="0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0" name="Rectangle 41"/>
          <p:cNvSpPr/>
          <p:nvPr/>
        </p:nvSpPr>
        <p:spPr>
          <a:xfrm rot="5400000">
            <a:off x="4543675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1" name="Rounded Rectangle 9"/>
          <p:cNvSpPr/>
          <p:nvPr/>
        </p:nvSpPr>
        <p:spPr>
          <a:xfrm>
            <a:off x="5131977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15668" y="5323762"/>
            <a:ext cx="1026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 Runtime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556353" y="3421238"/>
            <a:ext cx="4156489" cy="2840545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0768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-0.00087 0.434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0.12674 0.4322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21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27" grpId="0" animBg="1"/>
      <p:bldP spid="28" grpId="0" animBg="1"/>
      <p:bldP spid="59" grpId="0" animBg="1"/>
      <p:bldP spid="60" grpId="0" animBg="1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Organizations</a:t>
            </a:r>
          </a:p>
        </p:txBody>
      </p:sp>
      <p:sp>
        <p:nvSpPr>
          <p:cNvPr id="1518" name="Shape 1518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35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366" y="1418389"/>
            <a:ext cx="3620802" cy="384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324624"/>
            <a:ext cx="4815933" cy="4745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Top-most administrative unit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division division </a:t>
            </a: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Each organization has its own users and assigned quota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 permissions / Roles are specified per space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Sub-divided into spaces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8417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Spaces</a:t>
            </a:r>
          </a:p>
        </p:txBody>
      </p:sp>
      <p:sp>
        <p:nvSpPr>
          <p:cNvPr id="1540" name="Shape 1540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36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778" y="1620123"/>
            <a:ext cx="2994822" cy="431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835512"/>
            <a:ext cx="4815933" cy="4235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sub-division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Users authorized at an organization level can have different roles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Services, Routes, and Applications are created / target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Can also have “space quota”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3618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400" y="596900"/>
            <a:ext cx="7975600" cy="53848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6: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scale [name]-demo </a:t>
            </a:r>
            <a:r>
              <a:rPr lang="en-US" sz="2400" dirty="0" smtClean="0">
                <a:solidFill>
                  <a:srgbClr val="FFFFFF"/>
                </a:solidFill>
              </a:rPr>
              <a:t>-</a:t>
            </a:r>
            <a:r>
              <a:rPr lang="en-US" sz="2400" dirty="0" err="1" smtClean="0">
                <a:solidFill>
                  <a:srgbClr val="FFFFFF"/>
                </a:solidFill>
              </a:rPr>
              <a:t>i</a:t>
            </a:r>
            <a:r>
              <a:rPr lang="en-US" sz="2400" dirty="0" smtClean="0">
                <a:solidFill>
                  <a:srgbClr val="FFFFFF"/>
                </a:solidFill>
              </a:rPr>
              <a:t> 3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app [name]-demo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target</a:t>
            </a:r>
            <a:r>
              <a:rPr lang="en-US" sz="2400" i="1" dirty="0" smtClean="0">
                <a:solidFill>
                  <a:srgbClr val="FFFFFF"/>
                </a:solidFill>
              </a:rPr>
              <a:t> </a:t>
            </a:r>
            <a:r>
              <a:rPr lang="en-US" sz="2400" i="1" dirty="0">
                <a:solidFill>
                  <a:srgbClr val="FFFFFF"/>
                </a:solidFill>
              </a:rPr>
              <a:t>(</a:t>
            </a:r>
            <a:r>
              <a:rPr lang="en-US" sz="2400" i="1" dirty="0" smtClean="0">
                <a:solidFill>
                  <a:srgbClr val="FFFFFF"/>
                </a:solidFill>
              </a:rPr>
              <a:t>optional </a:t>
            </a:r>
            <a:r>
              <a:rPr lang="en-US" sz="2400" i="1" dirty="0" smtClean="0">
                <a:solidFill>
                  <a:srgbClr val="FFFFFF"/>
                </a:solidFill>
              </a:rPr>
              <a:t>to verify your org and space </a:t>
            </a:r>
            <a:r>
              <a:rPr lang="en-US" sz="2400" i="1" dirty="0" smtClean="0">
                <a:solidFill>
                  <a:srgbClr val="FFFFFF"/>
                </a:solidFill>
              </a:rPr>
              <a:t>info)</a:t>
            </a:r>
            <a:endParaRPr lang="en-US" sz="2400" i="1" dirty="0" smtClean="0">
              <a:solidFill>
                <a:srgbClr val="FFFFFF"/>
              </a:solidFill>
            </a:endParaRP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org [org name]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space [space name]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77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7 </a:t>
            </a:r>
            <a:r>
              <a:rPr lang="en-US" b="1" cap="all" dirty="0" smtClean="0">
                <a:solidFill>
                  <a:srgbClr val="138A7E"/>
                </a:solidFill>
              </a:rPr>
              <a:t>Health Monitoring &amp; Troubleshooting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772"/>
          <a:stretch/>
        </p:blipFill>
        <p:spPr>
          <a:xfrm>
            <a:off x="5610619" y="444499"/>
            <a:ext cx="3393681" cy="3644111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Viewing your app “vitals”</a:t>
            </a:r>
            <a:endParaRPr lang="en" dirty="0">
              <a:solidFill>
                <a:srgbClr val="138A7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921" y="144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2900" y="3166545"/>
            <a:ext cx="8229600" cy="2345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 events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app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logs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 smtClean="0">
                <a:solidFill>
                  <a:schemeClr val="bg1"/>
                </a:solidFill>
              </a:rPr>
              <a:t>] </a:t>
            </a:r>
            <a:r>
              <a:rPr lang="en-US" dirty="0" smtClean="0">
                <a:solidFill>
                  <a:schemeClr val="bg1"/>
                </a:solidFill>
              </a:rPr>
              <a:t>--recent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Metrics page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177800"/>
            <a:ext cx="5054600" cy="60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What to expect….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2.5 hours of theory and practice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9 Sections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Intro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Login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Push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Services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Environment </a:t>
            </a:r>
            <a:r>
              <a:rPr lang="en-US" dirty="0" err="1" smtClean="0">
                <a:solidFill>
                  <a:srgbClr val="FFFFFF"/>
                </a:solidFill>
              </a:rPr>
              <a:t>vars</a:t>
            </a:r>
            <a:endParaRPr lang="en-US" dirty="0" smtClean="0">
              <a:solidFill>
                <a:srgbClr val="FFFFFF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Scaling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Monitoring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Languages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Help links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Add Questions to SLACK: </a:t>
            </a:r>
            <a:br>
              <a:rPr lang="en-US" b="1" dirty="0" smtClean="0">
                <a:solidFill>
                  <a:srgbClr val="FFFF00"/>
                </a:solidFill>
              </a:rPr>
            </a:br>
            <a:r>
              <a:rPr lang="en-US" b="1" dirty="0">
                <a:solidFill>
                  <a:srgbClr val="FFFF00"/>
                </a:solidFill>
              </a:rPr>
              <a:t>#48hrs-pcf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1609316"/>
            <a:ext cx="2247900" cy="16357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19500" y="650793"/>
            <a:ext cx="4559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1657350" lvl="3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Guide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  <a:p>
            <a:pPr lvl="3"/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buFont typeface="Arial"/>
              <a:buChar char="•"/>
            </a:pPr>
            <a:r>
              <a:rPr lang="en-US" dirty="0" err="1" smtClean="0">
                <a:solidFill>
                  <a:srgbClr val="FFFFFF"/>
                </a:solidFill>
              </a:rPr>
              <a:t>Cheatsheet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4240451"/>
            <a:ext cx="2463800" cy="1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137719"/>
            <a:ext cx="4889500" cy="2922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151624"/>
            <a:ext cx="6921500" cy="2926850"/>
          </a:xfrm>
          <a:prstGeom prst="rect">
            <a:avLst/>
          </a:prstGeom>
        </p:spPr>
      </p:pic>
      <p:sp>
        <p:nvSpPr>
          <p:cNvPr id="7" name="Shape 1704"/>
          <p:cNvSpPr txBox="1"/>
          <p:nvPr/>
        </p:nvSpPr>
        <p:spPr>
          <a:xfrm>
            <a:off x="25400" y="228605"/>
            <a:ext cx="3761470" cy="2832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Metrics….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Detailed performance info about your app.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01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520700"/>
            <a:ext cx="8432800" cy="55245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7: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logs </a:t>
            </a:r>
            <a:r>
              <a:rPr lang="en-US" sz="2800" dirty="0">
                <a:solidFill>
                  <a:srgbClr val="FFFFFF"/>
                </a:solidFill>
              </a:rPr>
              <a:t>[name]-</a:t>
            </a:r>
            <a:r>
              <a:rPr lang="en-US" sz="2800" dirty="0" smtClean="0">
                <a:solidFill>
                  <a:srgbClr val="FFFFFF"/>
                </a:solidFill>
              </a:rPr>
              <a:t>demo --recent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app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events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endParaRPr lang="en-US" sz="2800" i="1" dirty="0" smtClean="0">
              <a:solidFill>
                <a:srgbClr val="FFFFFF"/>
              </a:solidFill>
            </a:endParaRPr>
          </a:p>
          <a:p>
            <a:r>
              <a:rPr lang="en-US" sz="2800" i="1" dirty="0" smtClean="0">
                <a:solidFill>
                  <a:srgbClr val="FFFFFF"/>
                </a:solidFill>
              </a:rPr>
              <a:t>[browse to the PCF Metrics page via Apps Manager</a:t>
            </a:r>
            <a:r>
              <a:rPr lang="en-US" sz="2800" i="1" dirty="0" smtClean="0">
                <a:solidFill>
                  <a:srgbClr val="FFFFFF"/>
                </a:solidFill>
              </a:rPr>
              <a:t>]</a:t>
            </a:r>
          </a:p>
          <a:p>
            <a:r>
              <a:rPr lang="en-US" sz="2800" i="1" dirty="0" err="1" smtClean="0">
                <a:solidFill>
                  <a:srgbClr val="FFFFFF"/>
                </a:solidFill>
              </a:rPr>
              <a:t>apps.paas.mia.ulti.io</a:t>
            </a:r>
            <a:endParaRPr lang="en-US" sz="2800" i="1" dirty="0" smtClean="0">
              <a:solidFill>
                <a:srgbClr val="FFFFFF"/>
              </a:solidFill>
            </a:endParaRPr>
          </a:p>
          <a:p>
            <a:endParaRPr lang="en-US" sz="28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83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8 </a:t>
            </a:r>
            <a:r>
              <a:rPr lang="en-US" b="1" cap="all" dirty="0" smtClean="0">
                <a:solidFill>
                  <a:srgbClr val="138A7E"/>
                </a:solidFill>
              </a:rPr>
              <a:t>Languages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Buildpacks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-US" sz="2800" b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Platform Runtime – </a:t>
            </a:r>
            <a:r>
              <a:rPr lang="en-US" sz="2800" b="0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sz="2800" b="0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2187489" y="1562100"/>
            <a:ext cx="4026065" cy="5091255"/>
            <a:chOff x="214735" y="1131358"/>
            <a:chExt cx="4026065" cy="3818441"/>
          </a:xfrm>
        </p:grpSpPr>
        <p:sp>
          <p:nvSpPr>
            <p:cNvPr id="81" name="Shape 81"/>
            <p:cNvSpPr txBox="1"/>
            <p:nvPr/>
          </p:nvSpPr>
          <p:spPr>
            <a:xfrm>
              <a:off x="214735" y="4580467"/>
              <a:ext cx="4026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*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Devs</a:t>
              </a: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 may bring a custom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buildpack</a:t>
              </a:r>
              <a:endParaRPr lang="en-US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277511" y="1131358"/>
              <a:ext cx="3254374" cy="2540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72785" y="20362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layer*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572785" y="28871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OS image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572785" y="120438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application layer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566435" y="3747557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linux host &amp; kernel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259512" y="3079740"/>
            <a:ext cx="1670940" cy="1895159"/>
            <a:chOff x="3612312" y="3024691"/>
            <a:chExt cx="1670940" cy="1421369"/>
          </a:xfrm>
        </p:grpSpPr>
        <p:grpSp>
          <p:nvGrpSpPr>
            <p:cNvPr id="89" name="Shape 89"/>
            <p:cNvGrpSpPr/>
            <p:nvPr/>
          </p:nvGrpSpPr>
          <p:grpSpPr>
            <a:xfrm>
              <a:off x="3612313" y="4028402"/>
              <a:ext cx="1647824" cy="417658"/>
              <a:chOff x="3670300" y="3971926"/>
              <a:chExt cx="1647824" cy="409573"/>
            </a:xfrm>
          </p:grpSpPr>
          <p:sp>
            <p:nvSpPr>
              <p:cNvPr id="90" name="Shape 90"/>
              <p:cNvSpPr txBox="1"/>
              <p:nvPr/>
            </p:nvSpPr>
            <p:spPr>
              <a:xfrm>
                <a:off x="3856466" y="4019300"/>
                <a:ext cx="1300356" cy="301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1400">
                    <a:solidFill>
                      <a:srgbClr val="F5F5F5"/>
                    </a:solidFill>
                    <a:latin typeface="Arial"/>
                    <a:ea typeface="Arial"/>
                    <a:cs typeface="Arial"/>
                    <a:sym typeface="Arial"/>
                  </a:rPr>
                  <a:t>App container</a:t>
                </a: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3670300" y="3971926"/>
                <a:ext cx="1647824" cy="409573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Shape 92"/>
            <p:cNvSpPr/>
            <p:nvPr/>
          </p:nvSpPr>
          <p:spPr>
            <a:xfrm>
              <a:off x="3612312" y="3507316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PCF Supported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3612312" y="3024691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 Supported</a:t>
              </a:r>
            </a:p>
          </p:txBody>
        </p:sp>
      </p:grpSp>
      <p:sp>
        <p:nvSpPr>
          <p:cNvPr id="94" name="Shape 94"/>
          <p:cNvSpPr/>
          <p:nvPr/>
        </p:nvSpPr>
        <p:spPr>
          <a:xfrm>
            <a:off x="259507" y="5145680"/>
            <a:ext cx="1670940" cy="53904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40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Ops Supported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901881" y="1588902"/>
            <a:ext cx="2852675" cy="418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Pivotal CF supports </a:t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Python, Ruby, Go,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Core(beta) 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Devs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focus on (&amp; push)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just the app code</a:t>
            </a: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creates the container image for you</a:t>
            </a:r>
          </a:p>
        </p:txBody>
      </p:sp>
      <p:sp>
        <p:nvSpPr>
          <p:cNvPr id="21" name="Shape 81"/>
          <p:cNvSpPr txBox="1"/>
          <p:nvPr/>
        </p:nvSpPr>
        <p:spPr>
          <a:xfrm>
            <a:off x="2250264" y="1138805"/>
            <a:ext cx="3254375" cy="492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Container image</a:t>
            </a:r>
            <a:endParaRPr lang="en-US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9307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155700"/>
            <a:ext cx="297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one of the examples: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21" r="14078"/>
          <a:stretch/>
        </p:blipFill>
        <p:spPr>
          <a:xfrm>
            <a:off x="2032000" y="2079030"/>
            <a:ext cx="5495544" cy="2844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66800" y="4923830"/>
            <a:ext cx="326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Make a change and re-push.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Push your own Example App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9 </a:t>
            </a:r>
            <a:r>
              <a:rPr lang="en-US" b="1" cap="all" dirty="0" smtClean="0">
                <a:solidFill>
                  <a:srgbClr val="138A7E"/>
                </a:solidFill>
              </a:rPr>
              <a:t>Where to go for Help?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UltiHome</a:t>
            </a:r>
            <a:r>
              <a:rPr lang="en-US" dirty="0" smtClean="0">
                <a:solidFill>
                  <a:schemeClr val="bg1"/>
                </a:solidFill>
              </a:rPr>
              <a:t> (search for “cloud engine”)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Ultimate Software SLACK channel</a:t>
            </a:r>
            <a:r>
              <a:rPr lang="en-US" dirty="0" smtClean="0">
                <a:solidFill>
                  <a:schemeClr val="bg1"/>
                </a:solidFill>
              </a:rPr>
              <a:t>:  </a:t>
            </a:r>
            <a:r>
              <a:rPr lang="en-US" dirty="0">
                <a:solidFill>
                  <a:schemeClr val="bg1"/>
                </a:solidFill>
              </a:rPr>
              <a:t>#48hrs-</a:t>
            </a:r>
            <a:r>
              <a:rPr lang="en-US" dirty="0" smtClean="0">
                <a:solidFill>
                  <a:schemeClr val="bg1"/>
                </a:solidFill>
              </a:rPr>
              <a:t>pcf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title"/>
          </p:nvPr>
        </p:nvSpPr>
        <p:spPr>
          <a:xfrm>
            <a:off x="1003409" y="404240"/>
            <a:ext cx="6947616" cy="78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Support for PCF </a:t>
            </a:r>
            <a:r>
              <a:rPr lang="en-US" sz="2800" b="0" i="0" u="none" strike="noStrike" cap="none" dirty="0" err="1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Spring,</a:t>
            </a:r>
            <a:r>
              <a:rPr lang="en-US" sz="2800" b="0" dirty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and Tomcat</a:t>
            </a:r>
            <a:endParaRPr lang="en-US" sz="2800" b="0" i="0" u="none" strike="noStrike" cap="none" dirty="0">
              <a:solidFill>
                <a:srgbClr val="138A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Shape 1704"/>
          <p:cNvSpPr txBox="1"/>
          <p:nvPr/>
        </p:nvSpPr>
        <p:spPr>
          <a:xfrm>
            <a:off x="3677787" y="1687171"/>
            <a:ext cx="5265283" cy="4185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support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Python,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Ruby,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Go,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Core(beta),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262626"/>
              </a:buClr>
              <a:buFont typeface="Arial"/>
              <a:buNone/>
            </a:pPr>
            <a:endParaRPr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Middleware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Apache Tomcat Support from #1 Committer</a:t>
            </a:r>
          </a:p>
          <a:p>
            <a:pPr marL="285750" indent="-171450">
              <a:buClr>
                <a:srgbClr val="262626"/>
              </a:buClr>
              <a:buFont typeface="Arial"/>
              <a:buNone/>
            </a:pPr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Framework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Spring is the #1 Enterprise Java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100000"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Support.pivotal.io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5" name="Shape 1705"/>
          <p:cNvGrpSpPr/>
          <p:nvPr/>
        </p:nvGrpSpPr>
        <p:grpSpPr>
          <a:xfrm>
            <a:off x="420386" y="1439327"/>
            <a:ext cx="2635200" cy="4042312"/>
            <a:chOff x="445787" y="1198033"/>
            <a:chExt cx="2635200" cy="3031734"/>
          </a:xfrm>
        </p:grpSpPr>
        <p:sp>
          <p:nvSpPr>
            <p:cNvPr id="1706" name="Shape 1706"/>
            <p:cNvSpPr/>
            <p:nvPr/>
          </p:nvSpPr>
          <p:spPr>
            <a:xfrm>
              <a:off x="445787" y="1198033"/>
              <a:ext cx="2635200" cy="698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prstClr val="white"/>
                </a:buClr>
                <a:buSzPct val="25000"/>
                <a:buFont typeface="Arial"/>
                <a:buNone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</a:t>
              </a:r>
            </a:p>
          </p:txBody>
        </p:sp>
        <p:pic>
          <p:nvPicPr>
            <p:cNvPr id="1707" name="Shape 17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8145" y="2371513"/>
              <a:ext cx="2150399" cy="69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Shape 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237" y="3285067"/>
              <a:ext cx="1962300" cy="944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51989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UltiHome</a:t>
            </a:r>
            <a:r>
              <a:rPr lang="en-US" dirty="0" smtClean="0">
                <a:solidFill>
                  <a:schemeClr val="bg1"/>
                </a:solidFill>
              </a:rPr>
              <a:t> (search for “cloud engine”)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Ultimate Software SLACK channel</a:t>
            </a:r>
            <a:r>
              <a:rPr lang="en-US" dirty="0" smtClean="0">
                <a:solidFill>
                  <a:schemeClr val="bg1"/>
                </a:solidFill>
              </a:rPr>
              <a:t>:  </a:t>
            </a:r>
            <a:r>
              <a:rPr lang="en-US" dirty="0">
                <a:solidFill>
                  <a:schemeClr val="bg1"/>
                </a:solidFill>
              </a:rPr>
              <a:t>#48hrs-</a:t>
            </a:r>
            <a:r>
              <a:rPr lang="en-US" dirty="0" smtClean="0">
                <a:solidFill>
                  <a:schemeClr val="bg1"/>
                </a:solidFill>
              </a:rPr>
              <a:t>pcf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2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826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1:</a:t>
            </a:r>
          </a:p>
          <a:p>
            <a:r>
              <a:rPr lang="en-US" sz="1000" dirty="0" smtClean="0"/>
              <a:t>Download CLI via browser from</a:t>
            </a:r>
          </a:p>
          <a:p>
            <a:r>
              <a:rPr lang="en-US" sz="1000" dirty="0" smtClean="0"/>
              <a:t> </a:t>
            </a:r>
            <a:r>
              <a:rPr lang="en-US" sz="1000" dirty="0"/>
              <a:t>https</a:t>
            </a:r>
            <a:r>
              <a:rPr lang="en-US" sz="1000" dirty="0" smtClean="0"/>
              <a:t>://</a:t>
            </a:r>
            <a:r>
              <a:rPr lang="en-US" sz="1000" dirty="0" err="1" smtClean="0"/>
              <a:t>apps.paas.mia.ulti.io</a:t>
            </a:r>
            <a:r>
              <a:rPr lang="en-US" sz="1000" dirty="0" smtClean="0"/>
              <a:t>/tools 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i="1" dirty="0" smtClean="0"/>
              <a:t>[Install CLI]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5200" y="477798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2:</a:t>
            </a:r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login </a:t>
            </a:r>
            <a:r>
              <a:rPr lang="en-US" sz="1050" dirty="0"/>
              <a:t>-</a:t>
            </a:r>
            <a:r>
              <a:rPr lang="en-US" sz="1050" dirty="0" smtClean="0"/>
              <a:t>a </a:t>
            </a:r>
            <a:r>
              <a:rPr lang="en-US" sz="1050" dirty="0">
                <a:hlinkClick r:id="rId3"/>
              </a:rPr>
              <a:t>https://api.paas.mia.ulti.io</a:t>
            </a:r>
            <a:endParaRPr lang="en-US" sz="1050" dirty="0"/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target</a:t>
            </a:r>
            <a:br>
              <a:rPr lang="en-US" sz="1050" dirty="0"/>
            </a:br>
            <a:r>
              <a:rPr lang="en-US" sz="1000" dirty="0"/>
              <a:t>API endpoint:   https://</a:t>
            </a:r>
            <a:r>
              <a:rPr lang="en-US" sz="1000" dirty="0" err="1"/>
              <a:t>api.paas.mia.ulti.io</a:t>
            </a:r>
            <a:r>
              <a:rPr lang="en-US" sz="1000" dirty="0"/>
              <a:t> (API version: 2.54.0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User</a:t>
            </a:r>
            <a:r>
              <a:rPr lang="en-US" sz="1000" dirty="0"/>
              <a:t>:          </a:t>
            </a:r>
            <a:r>
              <a:rPr lang="en-US" sz="1000" dirty="0" smtClean="0"/>
              <a:t> training1</a:t>
            </a:r>
            <a:endParaRPr lang="en-US" sz="1000" dirty="0" smtClean="0"/>
          </a:p>
          <a:p>
            <a:r>
              <a:rPr lang="en-US" sz="1000" dirty="0" smtClean="0"/>
              <a:t>Org</a:t>
            </a:r>
            <a:r>
              <a:rPr lang="en-US" sz="1000" dirty="0"/>
              <a:t>:            </a:t>
            </a:r>
            <a:r>
              <a:rPr lang="en-US" sz="1000" dirty="0" smtClean="0"/>
              <a:t> 48hours</a:t>
            </a:r>
            <a:endParaRPr lang="en-US" sz="1000" dirty="0" smtClean="0"/>
          </a:p>
          <a:p>
            <a:r>
              <a:rPr lang="en-US" sz="1000" dirty="0" smtClean="0"/>
              <a:t>Space</a:t>
            </a:r>
            <a:r>
              <a:rPr lang="en-US" sz="1000" dirty="0"/>
              <a:t>:        </a:t>
            </a:r>
            <a:r>
              <a:rPr lang="en-US" sz="1000" dirty="0" smtClean="0"/>
              <a:t> </a:t>
            </a:r>
            <a:r>
              <a:rPr lang="en-US" sz="1000" dirty="0" smtClean="0"/>
              <a:t>training1</a:t>
            </a:r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/>
              <a:t>cf</a:t>
            </a:r>
            <a:r>
              <a:rPr lang="en-US" sz="1000" dirty="0"/>
              <a:t> </a:t>
            </a:r>
            <a:r>
              <a:rPr lang="en-US" sz="1000" dirty="0" smtClean="0"/>
              <a:t>help </a:t>
            </a:r>
            <a:r>
              <a:rPr lang="en-US" sz="1000" i="1" dirty="0"/>
              <a:t>[optional</a:t>
            </a:r>
            <a:r>
              <a:rPr lang="en-US" sz="1000" i="1" dirty="0" smtClean="0"/>
              <a:t>]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19177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3:</a:t>
            </a:r>
          </a:p>
          <a:p>
            <a:r>
              <a:rPr lang="en-US" sz="1000" dirty="0"/>
              <a:t>$ </a:t>
            </a:r>
            <a:r>
              <a:rPr lang="en-US" sz="1000" dirty="0" err="1"/>
              <a:t>ls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spring-</a:t>
            </a:r>
            <a:r>
              <a:rPr lang="en-US" sz="1000" dirty="0" err="1"/>
              <a:t>music.war</a:t>
            </a:r>
            <a:endParaRPr lang="en-US" sz="1000" dirty="0"/>
          </a:p>
          <a:p>
            <a:r>
              <a:rPr lang="en-US" sz="1000" dirty="0"/>
              <a:t>$ </a:t>
            </a:r>
            <a:r>
              <a:rPr lang="en-US" sz="1000" dirty="0" err="1"/>
              <a:t>cf</a:t>
            </a:r>
            <a:r>
              <a:rPr lang="en-US" sz="1000" dirty="0"/>
              <a:t> push  [name]-spring-music </a:t>
            </a:r>
            <a:r>
              <a:rPr lang="en-US" sz="1000" dirty="0" smtClean="0"/>
              <a:t>-p </a:t>
            </a:r>
            <a:r>
              <a:rPr lang="en-US" sz="1000" dirty="0"/>
              <a:t>spring-</a:t>
            </a:r>
            <a:r>
              <a:rPr lang="en-US" sz="1000" dirty="0" err="1" smtClean="0"/>
              <a:t>music.war</a:t>
            </a:r>
            <a:endParaRPr lang="en-US" sz="1000" dirty="0"/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app.</a:t>
            </a:r>
            <a:r>
              <a:rPr lang="en-US" sz="1000" i="1" dirty="0" smtClean="0"/>
              <a:t>]</a:t>
            </a:r>
            <a:br>
              <a:rPr lang="en-US" sz="1000" i="1" dirty="0" smtClean="0"/>
            </a:br>
            <a:endParaRPr lang="en-US" sz="1000" i="1" dirty="0" smtClean="0"/>
          </a:p>
          <a:p>
            <a:r>
              <a:rPr lang="en-US" sz="900" dirty="0"/>
              <a:t>$ </a:t>
            </a:r>
            <a:r>
              <a:rPr lang="en-US" sz="900" dirty="0" err="1"/>
              <a:t>cf</a:t>
            </a:r>
            <a:r>
              <a:rPr lang="en-US" sz="900" dirty="0"/>
              <a:t> map-route </a:t>
            </a:r>
            <a:r>
              <a:rPr lang="en-US" sz="900" dirty="0" smtClean="0"/>
              <a:t>[name]-spring-music </a:t>
            </a:r>
            <a:r>
              <a:rPr lang="en-US" sz="900" dirty="0" err="1" smtClean="0"/>
              <a:t>apps.mia.ulti.io</a:t>
            </a:r>
            <a:r>
              <a:rPr lang="en-US" sz="900" dirty="0" smtClean="0"/>
              <a:t> </a:t>
            </a:r>
            <a:r>
              <a:rPr lang="en-US" sz="900" dirty="0" smtClean="0"/>
              <a:t>--</a:t>
            </a:r>
            <a:r>
              <a:rPr lang="en-US" sz="900" dirty="0" smtClean="0"/>
              <a:t>hostname </a:t>
            </a:r>
            <a:r>
              <a:rPr lang="en-US" sz="900" dirty="0" smtClean="0"/>
              <a:t>[new-name]</a:t>
            </a:r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</a:t>
            </a:r>
            <a:r>
              <a:rPr lang="en-US" sz="1000" i="1" dirty="0" smtClean="0"/>
              <a:t>route.</a:t>
            </a:r>
            <a:r>
              <a:rPr lang="en-US" sz="1000" i="1" dirty="0"/>
              <a:t>]</a:t>
            </a:r>
          </a:p>
          <a:p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75200" y="1912898"/>
            <a:ext cx="4114800" cy="2100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4: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ls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push </a:t>
            </a:r>
            <a:r>
              <a:rPr lang="en-US" sz="1000" dirty="0" smtClean="0"/>
              <a:t>[</a:t>
            </a:r>
            <a:r>
              <a:rPr lang="en-US" sz="1000" dirty="0" smtClean="0"/>
              <a:t>name]-demo </a:t>
            </a:r>
            <a:r>
              <a:rPr lang="en-US" sz="1000" dirty="0" smtClean="0"/>
              <a:t>-p </a:t>
            </a: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i="1" dirty="0" smtClean="0"/>
              <a:t>[browse to </a:t>
            </a:r>
            <a:r>
              <a:rPr lang="en-US" sz="1000" i="1" dirty="0" err="1" smtClean="0"/>
              <a:t>url</a:t>
            </a:r>
            <a:r>
              <a:rPr lang="en-US" sz="1000" i="1" dirty="0" smtClean="0"/>
              <a:t> created for app.]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marketplace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create-service </a:t>
            </a:r>
            <a:r>
              <a:rPr lang="en-US" sz="1000" dirty="0" smtClean="0"/>
              <a:t>p-</a:t>
            </a:r>
            <a:r>
              <a:rPr lang="en-US" sz="1000" dirty="0" err="1" smtClean="0"/>
              <a:t>rabbitmq</a:t>
            </a:r>
            <a:r>
              <a:rPr lang="en-US" sz="1000" dirty="0" smtClean="0"/>
              <a:t> standard </a:t>
            </a:r>
            <a:r>
              <a:rPr lang="en-US" sz="1000" dirty="0" smtClean="0"/>
              <a:t>[name]-RMQ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bind-service [name]-demo [name]-RMQ</a:t>
            </a:r>
          </a:p>
          <a:p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smtClean="0"/>
              <a:t>create-user-provided-service </a:t>
            </a:r>
            <a:r>
              <a:rPr lang="en-US" sz="1000" dirty="0" smtClean="0"/>
              <a:t>[name]-</a:t>
            </a:r>
            <a:r>
              <a:rPr lang="en-US" sz="1000" dirty="0" smtClean="0"/>
              <a:t>UPS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-p </a:t>
            </a:r>
            <a:r>
              <a:rPr lang="en-US" sz="1000" dirty="0"/>
              <a:t>"username, </a:t>
            </a:r>
            <a:r>
              <a:rPr lang="en-US" sz="1000" dirty="0" smtClean="0"/>
              <a:t>password, </a:t>
            </a:r>
            <a:r>
              <a:rPr lang="en-US" sz="1000" dirty="0" err="1" smtClean="0"/>
              <a:t>url</a:t>
            </a:r>
            <a:r>
              <a:rPr lang="en-US" sz="1000" dirty="0" smtClean="0"/>
              <a:t>"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</a:t>
            </a:r>
            <a:r>
              <a:rPr lang="en-US" sz="1000" dirty="0"/>
              <a:t>service [name]-demo [name]</a:t>
            </a:r>
            <a:r>
              <a:rPr lang="en-US" sz="1000" dirty="0" smtClean="0"/>
              <a:t>-UPS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[name]-demo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352800"/>
            <a:ext cx="4114800" cy="275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5: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 smtClean="0"/>
          </a:p>
          <a:p>
            <a:r>
              <a:rPr lang="en-US" sz="1000" i="1" dirty="0" smtClean="0"/>
              <a:t>[bind a new database service to this app and restart it]</a:t>
            </a:r>
          </a:p>
          <a:p>
            <a:endParaRPr lang="en-US" sz="1000" i="1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smtClean="0"/>
              <a:t>set-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 [</a:t>
            </a:r>
            <a:r>
              <a:rPr lang="en-US" sz="1000" dirty="0" err="1" smtClean="0"/>
              <a:t>env_name</a:t>
            </a:r>
            <a:r>
              <a:rPr lang="en-US" sz="1000" dirty="0" smtClean="0"/>
              <a:t>] [</a:t>
            </a:r>
            <a:r>
              <a:rPr lang="en-US" sz="1000" dirty="0" err="1" smtClean="0"/>
              <a:t>env_value</a:t>
            </a:r>
            <a:r>
              <a:rPr lang="en-US" sz="1000" dirty="0" smtClean="0"/>
              <a:t>]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restart </a:t>
            </a:r>
            <a:r>
              <a:rPr lang="en-US" sz="1000" dirty="0"/>
              <a:t>[name]-spring-music</a:t>
            </a:r>
          </a:p>
          <a:p>
            <a:endParaRPr lang="en-US" sz="900" dirty="0" smtClean="0"/>
          </a:p>
          <a:p>
            <a:r>
              <a:rPr lang="en-US" sz="900" dirty="0" smtClean="0"/>
              <a:t>[view the (</a:t>
            </a:r>
            <a:r>
              <a:rPr lang="en-US" sz="900" dirty="0" err="1" smtClean="0"/>
              <a:t>i</a:t>
            </a:r>
            <a:r>
              <a:rPr lang="en-US" sz="900" dirty="0" smtClean="0"/>
              <a:t>) in the browser to confirm the database is being used]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200" y="4102100"/>
            <a:ext cx="4114800" cy="59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6:</a:t>
            </a:r>
          </a:p>
          <a:p>
            <a:r>
              <a:rPr lang="en-US" sz="1000" dirty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scale [name]-</a:t>
            </a:r>
            <a:r>
              <a:rPr lang="en-US" sz="1000" dirty="0" smtClean="0"/>
              <a:t>demo -</a:t>
            </a:r>
            <a:r>
              <a:rPr lang="en-US" sz="1000" dirty="0" err="1" smtClean="0"/>
              <a:t>i</a:t>
            </a:r>
            <a:r>
              <a:rPr lang="en-US" sz="1000" dirty="0" smtClean="0"/>
              <a:t> </a:t>
            </a:r>
            <a:r>
              <a:rPr lang="en-US" sz="1000" dirty="0"/>
              <a:t>3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target</a:t>
            </a:r>
            <a:r>
              <a:rPr lang="en-US" sz="1000" i="1" dirty="0" smtClean="0"/>
              <a:t> </a:t>
            </a:r>
            <a:r>
              <a:rPr lang="en-US" sz="1000" i="1" dirty="0"/>
              <a:t>(</a:t>
            </a:r>
            <a:r>
              <a:rPr lang="en-US" sz="1000" i="1" dirty="0" smtClean="0"/>
              <a:t>optional </a:t>
            </a:r>
            <a:r>
              <a:rPr lang="en-US" sz="1000" i="1" dirty="0" smtClean="0"/>
              <a:t>to verify your org and space </a:t>
            </a:r>
            <a:r>
              <a:rPr lang="en-US" sz="1000" i="1" dirty="0" smtClean="0"/>
              <a:t>info)</a:t>
            </a:r>
            <a:endParaRPr lang="en-US" sz="1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87900" y="4749800"/>
            <a:ext cx="4114800" cy="135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7</a:t>
            </a:r>
            <a:r>
              <a:rPr lang="en-US" sz="1000" dirty="0" smtClean="0"/>
              <a:t>:</a:t>
            </a:r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logs </a:t>
            </a:r>
            <a:r>
              <a:rPr lang="en-US" sz="1000" dirty="0"/>
              <a:t>[name]-</a:t>
            </a:r>
            <a:r>
              <a:rPr lang="en-US" sz="1000" dirty="0" smtClean="0"/>
              <a:t>demo --recent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smtClean="0"/>
              <a:t>app </a:t>
            </a:r>
            <a:r>
              <a:rPr lang="en-US" sz="1000" dirty="0"/>
              <a:t>[name]-</a:t>
            </a:r>
            <a:r>
              <a:rPr lang="en-US" sz="1000" dirty="0" smtClean="0"/>
              <a:t>demo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events </a:t>
            </a:r>
            <a:r>
              <a:rPr lang="en-US" sz="1000" dirty="0"/>
              <a:t>[name]-</a:t>
            </a:r>
            <a:r>
              <a:rPr lang="en-US" sz="1000" dirty="0" smtClean="0"/>
              <a:t>demo</a:t>
            </a:r>
            <a:endParaRPr lang="en-US" sz="1000" dirty="0" smtClean="0"/>
          </a:p>
          <a:p>
            <a:r>
              <a:rPr lang="en-US" sz="1000" dirty="0" smtClean="0"/>
              <a:t>[browse to the PCF Metrics page via Apps Manager]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5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609600"/>
            <a:ext cx="85471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Cloud Foundry….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Open Source Cloud Computing Platform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Developed at VMware</a:t>
            </a: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Now owned by Pivotal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Pivotal is a Joint Venture of EMC, </a:t>
            </a:r>
            <a:r>
              <a:rPr lang="en-US" dirty="0" err="1" smtClean="0">
                <a:solidFill>
                  <a:srgbClr val="FFFFFF"/>
                </a:solidFill>
              </a:rPr>
              <a:t>Vmware</a:t>
            </a:r>
            <a:r>
              <a:rPr lang="en-US" dirty="0" smtClean="0">
                <a:solidFill>
                  <a:srgbClr val="FFFFFF"/>
                </a:solidFill>
              </a:rPr>
              <a:t>, GE, </a:t>
            </a:r>
            <a:r>
              <a:rPr lang="en-US" dirty="0" err="1" smtClean="0">
                <a:solidFill>
                  <a:srgbClr val="FFFFFF"/>
                </a:solidFill>
              </a:rPr>
              <a:t>Msft</a:t>
            </a:r>
            <a:r>
              <a:rPr lang="en-US" dirty="0" smtClean="0">
                <a:solidFill>
                  <a:srgbClr val="FFFFFF"/>
                </a:solidFill>
              </a:rPr>
              <a:t>, and Ford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Designed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Fast application development and deployment.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Highly scalable and available architecture.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-friendly workflows.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Reduced chance of human error.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Multi-tenant compute efficiencies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High degree of Operational support via autonomous resource mgmt.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/>
        </p:nvSpPr>
        <p:spPr>
          <a:xfrm>
            <a:off x="2158552" y="1319647"/>
            <a:ext cx="5588451" cy="2885284"/>
          </a:xfrm>
          <a:prstGeom prst="roundRect">
            <a:avLst/>
          </a:prstGeom>
          <a:solidFill>
            <a:srgbClr val="262626">
              <a:alpha val="39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3" name="Rounded Rectangle 2"/>
          <p:cNvSpPr/>
          <p:nvPr/>
        </p:nvSpPr>
        <p:spPr>
          <a:xfrm>
            <a:off x="857251" y="2442352"/>
            <a:ext cx="5762624" cy="1762579"/>
          </a:xfrm>
          <a:prstGeom prst="roundRect">
            <a:avLst/>
          </a:prstGeom>
          <a:solidFill>
            <a:srgbClr val="262626">
              <a:alpha val="15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27302" y="3543570"/>
            <a:ext cx="3971925" cy="592087"/>
          </a:xfrm>
          <a:prstGeom prst="roundRect">
            <a:avLst/>
          </a:prstGeom>
          <a:solidFill>
            <a:srgbClr val="AEBF2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VMs</a:t>
            </a:r>
          </a:p>
        </p:txBody>
      </p:sp>
      <p:sp>
        <p:nvSpPr>
          <p:cNvPr id="15" name="Rounded Rectangle 18"/>
          <p:cNvSpPr/>
          <p:nvPr/>
        </p:nvSpPr>
        <p:spPr>
          <a:xfrm>
            <a:off x="4564498" y="2514601"/>
            <a:ext cx="1875596" cy="910167"/>
          </a:xfrm>
          <a:prstGeom prst="roundRect">
            <a:avLst/>
          </a:prstGeom>
          <a:solidFill>
            <a:srgbClr val="199ED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containers</a:t>
            </a:r>
          </a:p>
        </p:txBody>
      </p:sp>
      <p:sp>
        <p:nvSpPr>
          <p:cNvPr id="16" name="Rounded Rectangle 19"/>
          <p:cNvSpPr/>
          <p:nvPr/>
        </p:nvSpPr>
        <p:spPr>
          <a:xfrm>
            <a:off x="4564498" y="1459509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apps</a:t>
            </a:r>
          </a:p>
        </p:txBody>
      </p:sp>
      <p:sp>
        <p:nvSpPr>
          <p:cNvPr id="17" name="Rounded Rectangle 22"/>
          <p:cNvSpPr/>
          <p:nvPr/>
        </p:nvSpPr>
        <p:spPr>
          <a:xfrm>
            <a:off x="2527299" y="2543595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services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232873" y="3132669"/>
            <a:ext cx="92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BOSH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6458973" y="1748367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</a:t>
            </a:r>
          </a:p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Foundry</a:t>
            </a:r>
          </a:p>
        </p:txBody>
      </p:sp>
      <p:sp>
        <p:nvSpPr>
          <p:cNvPr id="20" name="Rounded Rectangle 23"/>
          <p:cNvSpPr/>
          <p:nvPr/>
        </p:nvSpPr>
        <p:spPr>
          <a:xfrm>
            <a:off x="2540002" y="4989843"/>
            <a:ext cx="3971925" cy="661656"/>
          </a:xfrm>
          <a:prstGeom prst="roundRect">
            <a:avLst/>
          </a:prstGeom>
          <a:gradFill rotWithShape="1">
            <a:gsLst>
              <a:gs pos="0">
                <a:srgbClr val="E8E8E8">
                  <a:tint val="50000"/>
                  <a:satMod val="300000"/>
                </a:srgbClr>
              </a:gs>
              <a:gs pos="35000">
                <a:srgbClr val="E8E8E8">
                  <a:tint val="37000"/>
                  <a:satMod val="300000"/>
                </a:srgbClr>
              </a:gs>
              <a:gs pos="100000">
                <a:srgbClr val="E8E8E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Hardware</a:t>
            </a:r>
          </a:p>
        </p:txBody>
      </p:sp>
      <p:sp>
        <p:nvSpPr>
          <p:cNvPr id="21" name="Rounded Rectangle 24"/>
          <p:cNvSpPr/>
          <p:nvPr/>
        </p:nvSpPr>
        <p:spPr>
          <a:xfrm>
            <a:off x="2533652" y="4263073"/>
            <a:ext cx="3971925" cy="611072"/>
          </a:xfrm>
          <a:prstGeom prst="roundRect">
            <a:avLst/>
          </a:prstGeom>
          <a:solidFill>
            <a:srgbClr val="8198A4">
              <a:lumMod val="75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IaaS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How does it work?</a:t>
            </a:r>
            <a:endParaRPr lang="en" dirty="0">
              <a:solidFill>
                <a:srgbClr val="138A7E"/>
              </a:solidFill>
            </a:endParaRPr>
          </a:p>
        </p:txBody>
      </p:sp>
      <p:cxnSp>
        <p:nvCxnSpPr>
          <p:cNvPr id="24" name="Curved Connector 23"/>
          <p:cNvCxnSpPr>
            <a:stCxn id="16" idx="1"/>
            <a:endCxn id="17" idx="0"/>
          </p:cNvCxnSpPr>
          <p:nvPr/>
        </p:nvCxnSpPr>
        <p:spPr>
          <a:xfrm rot="10800000" flipV="1">
            <a:off x="3461346" y="1914593"/>
            <a:ext cx="1103152" cy="629002"/>
          </a:xfrm>
          <a:prstGeom prst="curved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676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2 </a:t>
            </a:r>
            <a:r>
              <a:rPr lang="en-US" b="1" cap="all" dirty="0" smtClean="0">
                <a:solidFill>
                  <a:srgbClr val="138A7E"/>
                </a:solidFill>
              </a:rPr>
              <a:t>CF Login &amp; CF Target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55600"/>
            <a:ext cx="3028030" cy="340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150373"/>
            <a:ext cx="6273800" cy="26916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64000" y="685800"/>
            <a:ext cx="17531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Apps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006" y="4318005"/>
            <a:ext cx="131008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login….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307430" y="685802"/>
            <a:ext cx="705770" cy="369332"/>
          </a:xfrm>
          <a:prstGeom prst="lef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249893" y="4470403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90"/>
          <a:stretch/>
        </p:blipFill>
        <p:spPr>
          <a:xfrm>
            <a:off x="127000" y="88901"/>
            <a:ext cx="8321040" cy="405089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230888"/>
            <a:ext cx="4343400" cy="190321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04040" y="4690297"/>
            <a:ext cx="19043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 Commands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flipH="1">
            <a:off x="4470400" y="5466670"/>
            <a:ext cx="913412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2906" y="5501540"/>
            <a:ext cx="199570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 help for a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single 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 flipH="1">
            <a:off x="6211299" y="4265840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LOR TEMPLATE">
  <a:themeElements>
    <a:clrScheme name="MSVID Dark Teal">
      <a:dk1>
        <a:srgbClr val="505050"/>
      </a:dk1>
      <a:lt1>
        <a:srgbClr val="FFFFFF"/>
      </a:lt1>
      <a:dk2>
        <a:srgbClr val="004B50"/>
      </a:dk2>
      <a:lt2>
        <a:srgbClr val="D5F7F6"/>
      </a:lt2>
      <a:accent1>
        <a:srgbClr val="008272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D6D7072B-460D-45E3-8B23-E8AF0E790F2B}"/>
    </a:ext>
  </a:extLst>
</a:theme>
</file>

<file path=ppt/theme/theme4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68557</TotalTime>
  <Words>1557</Words>
  <Application>Microsoft Macintosh PowerPoint</Application>
  <PresentationFormat>On-screen Show (4:3)</PresentationFormat>
  <Paragraphs>477</Paragraphs>
  <Slides>49</Slides>
  <Notes>27</Notes>
  <HiddenSlides>7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70" baseType="lpstr">
      <vt:lpstr>Calibri</vt:lpstr>
      <vt:lpstr>Consolas</vt:lpstr>
      <vt:lpstr>Helvetica Neue</vt:lpstr>
      <vt:lpstr>MetaNormalLF-Roman</vt:lpstr>
      <vt:lpstr>ＭＳ Ｐゴシック</vt:lpstr>
      <vt:lpstr>News Gothic MT</vt:lpstr>
      <vt:lpstr>Noto Sans Symbols</vt:lpstr>
      <vt:lpstr>Noto Symbol</vt:lpstr>
      <vt:lpstr>Open Sans</vt:lpstr>
      <vt:lpstr>Quattrocento Sans</vt:lpstr>
      <vt:lpstr>Roboto</vt:lpstr>
      <vt:lpstr>Segoe UI</vt:lpstr>
      <vt:lpstr>Segoe UI Light</vt:lpstr>
      <vt:lpstr>Source Sans Pro</vt:lpstr>
      <vt:lpstr>Verdana</vt:lpstr>
      <vt:lpstr>Wingdings</vt:lpstr>
      <vt:lpstr>Arial</vt:lpstr>
      <vt:lpstr>4_Pivotal_PPT_Template_16x9_external_04_2014</vt:lpstr>
      <vt:lpstr>3_Office Theme</vt:lpstr>
      <vt:lpstr>COLOR TEMPLATE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 PUSH</vt:lpstr>
      <vt:lpstr>PowerPoint Presentation</vt:lpstr>
      <vt:lpstr>PowerPoint Presentation</vt:lpstr>
      <vt:lpstr>PowerPoint Presentation</vt:lpstr>
      <vt:lpstr>PowerPoint Presentation</vt:lpstr>
      <vt:lpstr>Domains</vt:lpstr>
      <vt:lpstr>Routes</vt:lpstr>
      <vt:lpstr>Routes and Domains</vt:lpstr>
      <vt:lpstr>PowerPoint Presentation</vt:lpstr>
      <vt:lpstr>PowerPoint Presentation</vt:lpstr>
      <vt:lpstr>“Marketplace” of Managed Services</vt:lpstr>
      <vt:lpstr>PowerPoint Presentation</vt:lpstr>
      <vt:lpstr>Creating and binding services</vt:lpstr>
      <vt:lpstr>What about Services NOT in the marketplace?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App-Container Approach - Scaling</vt:lpstr>
      <vt:lpstr>Organizations</vt:lpstr>
      <vt:lpstr>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Platform Runtime – Buildpacks</vt:lpstr>
      <vt:lpstr>PowerPoint Presentation</vt:lpstr>
      <vt:lpstr>PowerPoint Presentation</vt:lpstr>
      <vt:lpstr>PowerPoint Presentation</vt:lpstr>
      <vt:lpstr>Support for PCF Buildpacks,  Spring,  and Tomcat</vt:lpstr>
      <vt:lpstr>PowerPoint Presentation</vt:lpstr>
      <vt:lpstr>PowerPoint Presentation</vt:lpstr>
    </vt:vector>
  </TitlesOfParts>
  <Company>Pivotal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Reese</dc:creator>
  <cp:lastModifiedBy>Nick Merino</cp:lastModifiedBy>
  <cp:revision>152</cp:revision>
  <cp:lastPrinted>2016-09-27T15:17:44Z</cp:lastPrinted>
  <dcterms:created xsi:type="dcterms:W3CDTF">2016-05-20T10:31:10Z</dcterms:created>
  <dcterms:modified xsi:type="dcterms:W3CDTF">2016-10-10T14:59:19Z</dcterms:modified>
</cp:coreProperties>
</file>